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81" r:id="rId4"/>
    <p:sldId id="292" r:id="rId5"/>
    <p:sldId id="297" r:id="rId6"/>
    <p:sldId id="298" r:id="rId7"/>
    <p:sldId id="282" r:id="rId8"/>
    <p:sldId id="293" r:id="rId9"/>
    <p:sldId id="294" r:id="rId10"/>
    <p:sldId id="299" r:id="rId11"/>
    <p:sldId id="284" r:id="rId12"/>
    <p:sldId id="295" r:id="rId13"/>
    <p:sldId id="283" r:id="rId14"/>
    <p:sldId id="286" r:id="rId15"/>
    <p:sldId id="29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484" autoAdjust="0"/>
  </p:normalViewPr>
  <p:slideViewPr>
    <p:cSldViewPr snapToGrid="0">
      <p:cViewPr varScale="1">
        <p:scale>
          <a:sx n="71" d="100"/>
          <a:sy n="71" d="100"/>
        </p:scale>
        <p:origin x="8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2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59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43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03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69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7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98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1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66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851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28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426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84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7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10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3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822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3341" y="2393577"/>
            <a:ext cx="8574564" cy="1922928"/>
          </a:xfrm>
        </p:spPr>
        <p:txBody>
          <a:bodyPr/>
          <a:lstStyle/>
          <a:p>
            <a:pPr algn="ctr"/>
            <a:r>
              <a:rPr lang="hr-HR" sz="4000" dirty="0" smtClean="0"/>
              <a:t>I. IZMJENE I DOPUNE PRORAČUNA OPĆINE TKON ZA 2022.  </a:t>
            </a:r>
            <a:br>
              <a:rPr lang="hr-HR" sz="4000" dirty="0" smtClean="0"/>
            </a:br>
            <a:r>
              <a:rPr lang="hr-HR" sz="4000" dirty="0" smtClean="0"/>
              <a:t>- Proračun za građane -</a:t>
            </a:r>
            <a:endParaRPr lang="hr-HR" sz="4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66" y="261409"/>
            <a:ext cx="1676033" cy="167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85482"/>
          </a:xfrm>
        </p:spPr>
        <p:txBody>
          <a:bodyPr/>
          <a:lstStyle/>
          <a:p>
            <a:r>
              <a:rPr lang="hr-HR" sz="1600" dirty="0">
                <a:solidFill>
                  <a:srgbClr val="5FCBEF"/>
                </a:solidFill>
              </a:rPr>
              <a:t>PRORAČUN OPĆINE TKON ZA 2022. 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56447"/>
            <a:ext cx="8596668" cy="488491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31. SANACIJA JAVNE GUSTERNE 					 =32.000,00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32. MJESNE PLAŽE – STUDENAC						 =50.000,00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33. UREĐENJE POVRŠINA UZ TRAJEKTNU LUKU	      =235.000,00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34. DJEČJE IGRALIŠTE U UGRINIĆU 				        =75.000,00 kn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543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7795"/>
          </a:xfrm>
        </p:spPr>
        <p:txBody>
          <a:bodyPr/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</a:t>
            </a:r>
            <a:r>
              <a:rPr lang="hr-HR" sz="1600" dirty="0"/>
              <a:t>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9669" y="1029731"/>
            <a:ext cx="8596668" cy="536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 smtClean="0"/>
              <a:t>ODRŽAVANJE KOMUNALNE INFRASTRUKTURE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JAVNE RASVJETE						=115.000,00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NERAZVRSTANIH CESTA				  =45.000,00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DERATIZACIJA I DEZINSEKCIJA						  =25.000,00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JAV. POVRŠINA – PLAŽE				  =95.000,00 kn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ODRŽ. GRAĐ. JAVNE ODVODNJE OBORINSKIH VODA	    =3.000,00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JAV. ZELENIH POVRŠINA 			      	=258.000,00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GROBLJA 							   =5.000,00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ČISTOĆE JAVNIH POVRŠINA				  =74.000,00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ODRŽAVANJE JAV. ŠPORT. I REKREAC. PROSTORA	        =30.000,00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OPREMA ZA ODRŽAVANJE JAVNIH POVRŠINA 			  =20.000,00 kn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13164"/>
            <a:ext cx="8596668" cy="5042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u="sng" dirty="0" smtClean="0"/>
              <a:t>PROTUPOŽARNA I CIVILNA ZAŠTITA</a:t>
            </a:r>
          </a:p>
          <a:p>
            <a:pPr marL="0" indent="0">
              <a:buNone/>
            </a:pPr>
            <a:r>
              <a:rPr lang="hr-HR" dirty="0" smtClean="0"/>
              <a:t>TEKUĆA POMOĆ – HGSS						   =5.000,00 kn</a:t>
            </a:r>
          </a:p>
          <a:p>
            <a:pPr marL="0" indent="0">
              <a:buNone/>
            </a:pPr>
            <a:r>
              <a:rPr lang="hr-HR" dirty="0" smtClean="0"/>
              <a:t>TEKUĆA POMOĆ - CRVENI KRIŽ				        =13.000,00 kn</a:t>
            </a:r>
          </a:p>
          <a:p>
            <a:pPr marL="0" indent="0">
              <a:buNone/>
            </a:pPr>
            <a:r>
              <a:rPr lang="hr-HR" dirty="0" smtClean="0"/>
              <a:t>TEKUĆA POMOĆ - DVD TKON					=103.625,00 kn</a:t>
            </a:r>
          </a:p>
          <a:p>
            <a:pPr marL="0" indent="0">
              <a:buNone/>
            </a:pPr>
            <a:r>
              <a:rPr lang="hr-HR" dirty="0" smtClean="0"/>
              <a:t>TEKUĆA POMOĆ - CIVILNA ZAŠTITA		</a:t>
            </a:r>
            <a:r>
              <a:rPr lang="hr-HR" dirty="0"/>
              <a:t>	</a:t>
            </a:r>
            <a:r>
              <a:rPr lang="hr-HR" dirty="0" smtClean="0"/>
              <a:t>        =15.000,00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/>
              <a:t>KULTURA I RELIGIJA</a:t>
            </a:r>
          </a:p>
          <a:p>
            <a:pPr marL="0" indent="0">
              <a:buNone/>
            </a:pPr>
            <a:r>
              <a:rPr lang="hr-HR" dirty="0" smtClean="0"/>
              <a:t>POMOĆI UDRUGAMA ZA </a:t>
            </a:r>
            <a:r>
              <a:rPr lang="hr-HR" dirty="0"/>
              <a:t>KULTURNA DOGAĐ</a:t>
            </a:r>
            <a:r>
              <a:rPr lang="hr-HR" dirty="0" smtClean="0"/>
              <a:t>.     </a:t>
            </a:r>
            <a:r>
              <a:rPr lang="hr-HR" dirty="0"/>
              <a:t> </a:t>
            </a:r>
            <a:r>
              <a:rPr lang="hr-HR" dirty="0" smtClean="0"/>
              <a:t>  =</a:t>
            </a:r>
            <a:r>
              <a:rPr lang="hr-HR" dirty="0"/>
              <a:t>160.000,00  </a:t>
            </a:r>
            <a:r>
              <a:rPr lang="hr-HR" dirty="0" smtClean="0"/>
              <a:t>kn</a:t>
            </a:r>
          </a:p>
          <a:p>
            <a:pPr marL="0" indent="0">
              <a:buNone/>
            </a:pPr>
            <a:r>
              <a:rPr lang="hr-HR" dirty="0" smtClean="0"/>
              <a:t>POMOĆ VJERSKOJ ZAJEDNICI				       =10.500,00 kn</a:t>
            </a:r>
          </a:p>
          <a:p>
            <a:pPr marL="0" indent="0">
              <a:buNone/>
            </a:pPr>
            <a:r>
              <a:rPr lang="hr-HR" dirty="0" smtClean="0"/>
              <a:t>POMOĆI UDRUGAMA IZVAN JAV. POZIVA		        = 5.000,00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NOVA KATASTARSKA IZMJERA</a:t>
            </a:r>
          </a:p>
          <a:p>
            <a:pPr marL="0" indent="0">
              <a:buNone/>
            </a:pPr>
            <a:r>
              <a:rPr lang="hr-HR" dirty="0" smtClean="0"/>
              <a:t>ULAGANJE NA TUĐOJ IMOVINI				     =5.000,00 kn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382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78941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65203"/>
            <a:ext cx="8596668" cy="49210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STIPENDIJE, ŠKOLARINE, ŠKOLSTVO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UČENIČKE NAKNADE						=17.000,00 kn</a:t>
            </a:r>
          </a:p>
          <a:p>
            <a:pPr marL="0" indent="0">
              <a:buNone/>
            </a:pPr>
            <a:r>
              <a:rPr lang="hr-HR" dirty="0" smtClean="0"/>
              <a:t>STIPENDIJE								=77.000,00 kn</a:t>
            </a:r>
          </a:p>
          <a:p>
            <a:pPr marL="0" indent="0">
              <a:buNone/>
            </a:pPr>
            <a:r>
              <a:rPr lang="hr-HR" dirty="0" smtClean="0"/>
              <a:t>TEKUĆA POMOĆ – ŠKOLSTVO				  =4.000,00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SOCIJALNA SKRB</a:t>
            </a:r>
          </a:p>
          <a:p>
            <a:pPr marL="0" indent="0">
              <a:buNone/>
            </a:pPr>
            <a:r>
              <a:rPr lang="hr-HR" dirty="0" smtClean="0"/>
              <a:t>TEKUĆE POMOĆI – SOC. SKRB				=120.000,00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 smtClean="0"/>
              <a:t>SUBVENCIJE U POLJOPRIVREDI</a:t>
            </a:r>
          </a:p>
          <a:p>
            <a:pPr marL="0" indent="0">
              <a:buNone/>
            </a:pPr>
            <a:r>
              <a:rPr lang="hr-HR" dirty="0" smtClean="0"/>
              <a:t>POTICANJE RAZVOJA HOP PROIZVODA 		= 5.000,00 kn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60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6032"/>
          </a:xfrm>
        </p:spPr>
        <p:txBody>
          <a:bodyPr/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</a:t>
            </a:r>
            <a:r>
              <a:rPr lang="hr-HR" sz="1600" dirty="0"/>
              <a:t>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70918"/>
            <a:ext cx="8596668" cy="5387547"/>
          </a:xfrm>
        </p:spPr>
        <p:txBody>
          <a:bodyPr/>
          <a:lstStyle/>
          <a:p>
            <a:pPr marL="0" indent="0">
              <a:buNone/>
            </a:pPr>
            <a:endParaRPr lang="hr-HR" sz="1600" b="1" u="sng" dirty="0" smtClean="0"/>
          </a:p>
          <a:p>
            <a:pPr marL="0" indent="0">
              <a:buNone/>
            </a:pPr>
            <a:r>
              <a:rPr lang="hr-HR" sz="1600" b="1" u="sng" dirty="0" smtClean="0"/>
              <a:t>DJEČJI VRTIĆ ĆOK</a:t>
            </a:r>
          </a:p>
          <a:p>
            <a:pPr marL="0" indent="0">
              <a:buNone/>
            </a:pPr>
            <a:r>
              <a:rPr lang="hr-HR" sz="1600" dirty="0" smtClean="0"/>
              <a:t>RASHODI ZA ZAPOSLENE 					=538.440,00 kn</a:t>
            </a:r>
          </a:p>
          <a:p>
            <a:pPr marL="0" indent="0">
              <a:buNone/>
            </a:pPr>
            <a:r>
              <a:rPr lang="hr-HR" sz="1600" dirty="0" smtClean="0"/>
              <a:t>RASHODI ZA MATERIJAL					  =95.460,00 kn</a:t>
            </a:r>
          </a:p>
          <a:p>
            <a:pPr marL="0" indent="0">
              <a:buNone/>
            </a:pPr>
            <a:r>
              <a:rPr lang="hr-HR" sz="1600" dirty="0" smtClean="0"/>
              <a:t>RASHODI ZA USLUGE 					  =55.500,00 kn</a:t>
            </a:r>
          </a:p>
          <a:p>
            <a:pPr marL="0" indent="0">
              <a:buNone/>
            </a:pPr>
            <a:r>
              <a:rPr lang="hr-HR" sz="1600" dirty="0" smtClean="0"/>
              <a:t>OSTALI NESPOMENUTI RASHODI			    =5.650,00 kn</a:t>
            </a:r>
          </a:p>
          <a:p>
            <a:pPr marL="0" indent="0">
              <a:buNone/>
            </a:pPr>
            <a:r>
              <a:rPr lang="hr-HR" sz="1600" dirty="0" smtClean="0"/>
              <a:t>FINANCIJSKI RASHODI					    =2.550,00 kn</a:t>
            </a:r>
          </a:p>
          <a:p>
            <a:pPr marL="0" indent="0">
              <a:buNone/>
            </a:pPr>
            <a:r>
              <a:rPr lang="hr-HR" sz="1600" dirty="0" smtClean="0"/>
              <a:t>IZVANNASTAVNE AKT., ŠKRAPIĆ			    =7.600,00 kn</a:t>
            </a:r>
          </a:p>
          <a:p>
            <a:pPr marL="0" indent="0">
              <a:buNone/>
            </a:pPr>
            <a:r>
              <a:rPr lang="hr-HR" sz="1600" b="1" dirty="0" smtClean="0"/>
              <a:t>UKUPNO DV ĆOK					</a:t>
            </a:r>
            <a:r>
              <a:rPr lang="hr-HR" sz="1600" b="1" dirty="0"/>
              <a:t> </a:t>
            </a:r>
            <a:r>
              <a:rPr lang="hr-HR" sz="1600" b="1" dirty="0" smtClean="0"/>
              <a:t>     =705.200,00 kn</a:t>
            </a:r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14233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7031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85" y="133103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PROJEKCIJE ZA NAREDNE DVIJE GODINE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2023</a:t>
            </a:r>
            <a:r>
              <a:rPr lang="hr-HR" sz="2800" dirty="0"/>
              <a:t>. =</a:t>
            </a:r>
            <a:r>
              <a:rPr lang="hr-HR" sz="2800" dirty="0" smtClean="0"/>
              <a:t>8.869.350 kn</a:t>
            </a:r>
          </a:p>
          <a:p>
            <a:pPr marL="0" indent="0">
              <a:buNone/>
            </a:pPr>
            <a:r>
              <a:rPr lang="hr-HR" sz="2800" dirty="0" smtClean="0"/>
              <a:t>2024</a:t>
            </a:r>
            <a:r>
              <a:rPr lang="hr-HR" sz="2800" dirty="0"/>
              <a:t>. =</a:t>
            </a:r>
            <a:r>
              <a:rPr lang="hr-HR" sz="2800" dirty="0" smtClean="0"/>
              <a:t>8.649.950 kn</a:t>
            </a:r>
          </a:p>
        </p:txBody>
      </p:sp>
    </p:spTree>
    <p:extLst>
      <p:ext uri="{BB962C8B-B14F-4D97-AF65-F5344CB8AC3E}">
        <p14:creationId xmlns:p14="http://schemas.microsoft.com/office/powerpoint/2010/main" val="40284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8280" y="392122"/>
            <a:ext cx="8596668" cy="436605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2154" y="917002"/>
            <a:ext cx="8596668" cy="3880773"/>
          </a:xfrm>
        </p:spPr>
        <p:txBody>
          <a:bodyPr/>
          <a:lstStyle/>
          <a:p>
            <a:pPr marL="400050" indent="-400050">
              <a:buAutoNum type="romanUcPeriod"/>
            </a:pPr>
            <a:r>
              <a:rPr lang="hr-HR" dirty="0" smtClean="0"/>
              <a:t>Izmjenama i dopunama Proračuna </a:t>
            </a:r>
            <a:r>
              <a:rPr lang="hr-HR" dirty="0"/>
              <a:t>Općine Tkon za </a:t>
            </a:r>
            <a:r>
              <a:rPr lang="hr-HR" dirty="0" smtClean="0"/>
              <a:t>2022. godinu se povećava Proračun za 2022. godinu za 2.061.261,00 kn ili 18,74 %. Proračun Općine Tkon za 2022. godinu sada je planiran u </a:t>
            </a:r>
            <a:r>
              <a:rPr lang="hr-HR" dirty="0"/>
              <a:t>ukupnom iznosu od </a:t>
            </a:r>
            <a:r>
              <a:rPr lang="hr-HR" dirty="0" smtClean="0"/>
              <a:t>13.059.561,00 kuna. </a:t>
            </a:r>
          </a:p>
          <a:p>
            <a:pPr marL="0" indent="0">
              <a:buNone/>
            </a:pPr>
            <a:r>
              <a:rPr lang="hr-HR" dirty="0" smtClean="0"/>
              <a:t>			Račun prihoda i rashoda:</a:t>
            </a:r>
            <a:endParaRPr lang="hr-HR" dirty="0"/>
          </a:p>
          <a:p>
            <a:endParaRPr lang="hr-HR" dirty="0" smtClean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20331"/>
              </p:ext>
            </p:extLst>
          </p:nvPr>
        </p:nvGraphicFramePr>
        <p:xfrm>
          <a:off x="1734673" y="2682616"/>
          <a:ext cx="6831103" cy="3762803"/>
        </p:xfrm>
        <a:graphic>
          <a:graphicData uri="http://schemas.openxmlformats.org/drawingml/2006/table">
            <a:tbl>
              <a:tblPr firstRow="1" firstCol="1" bandRow="1"/>
              <a:tblGrid>
                <a:gridCol w="1817204"/>
                <a:gridCol w="3223219"/>
                <a:gridCol w="1790680"/>
              </a:tblGrid>
              <a:tr h="13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KTO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OPIS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IZNOS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RAČUN PRIHODA I RASHODA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PRIHODI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12.918.261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PRIHODI OD NEFINANCIJSKE IMOVINE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78.000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RASHODI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3.916.925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RASHODI ZA NEFINANCIJSKU IMOVINU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6.561.700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 (višak/manjak) (6+7) / (3+4)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2.517.636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RAČUN ZADUŽIVANJA / FINANCIRANJA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PRIMICI OD FINANCIJSKE IMOVINE I ZADUŽIVANJA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IZDACI ZA FINANCIJSKU IMOVINU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1.870.300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MANJAK PRIHODA PRENESENI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710.636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6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VIŠAK PRIHODA PRORAČUNSKOG KORISNIKA PRENESENI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63.300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NETO ZADUŽIVANJE/FINANCIRANJE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-2.517.636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7" marR="50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8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583" y="265566"/>
            <a:ext cx="8596668" cy="6108074"/>
          </a:xfrm>
        </p:spPr>
        <p:txBody>
          <a:bodyPr>
            <a:normAutofit fontScale="90000"/>
          </a:bodyPr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GODINU</a:t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>
                <a:solidFill>
                  <a:schemeClr val="tx1"/>
                </a:solidFill>
              </a:rPr>
              <a:t>Prihodi i primici Proračuna Općine Tkon za 2022. godinu sastoje se od: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b="1" u="sng" dirty="0" smtClean="0">
                <a:solidFill>
                  <a:schemeClr val="tx1"/>
                </a:solidFill>
              </a:rPr>
              <a:t>1. Sveukupno prihodi					=13.059.561,00 kn</a:t>
            </a:r>
            <a:br>
              <a:rPr lang="hr-HR" sz="1600" b="1" u="sng" dirty="0" smtClean="0">
                <a:solidFill>
                  <a:schemeClr val="tx1"/>
                </a:solidFill>
              </a:rPr>
            </a:br>
            <a:r>
              <a:rPr lang="hr-HR" sz="1600" b="1" u="sng" dirty="0" smtClean="0">
                <a:solidFill>
                  <a:schemeClr val="tx1"/>
                </a:solidFill>
              </a:rPr>
              <a:t/>
            </a:r>
            <a:br>
              <a:rPr lang="hr-HR" sz="1600" b="1" u="sng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poreza					     =2.373.800,00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pomoći					     =4.652.550,00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imovine					     =1.853.000,00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pristojbi i naknada			     =1.148.000,00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prodaje proizvoda i usluga		          =67.000,00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kazni, </a:t>
            </a:r>
            <a:r>
              <a:rPr lang="hr-HR" sz="1600" dirty="0" err="1" smtClean="0">
                <a:solidFill>
                  <a:schemeClr val="tx1"/>
                </a:solidFill>
              </a:rPr>
              <a:t>upr</a:t>
            </a:r>
            <a:r>
              <a:rPr lang="hr-HR" sz="1600" dirty="0" smtClean="0">
                <a:solidFill>
                  <a:schemeClr val="tx1"/>
                </a:solidFill>
              </a:rPr>
              <a:t>. mjera i ostali </a:t>
            </a:r>
            <a:r>
              <a:rPr lang="hr-HR" sz="1600" dirty="0" err="1" smtClean="0">
                <a:solidFill>
                  <a:schemeClr val="tx1"/>
                </a:solidFill>
              </a:rPr>
              <a:t>prih</a:t>
            </a:r>
            <a:r>
              <a:rPr lang="hr-HR" sz="1600" dirty="0" smtClean="0">
                <a:solidFill>
                  <a:schemeClr val="tx1"/>
                </a:solidFill>
              </a:rPr>
              <a:t>.	        =2.715.461,00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Prihodi od prodaje </a:t>
            </a:r>
            <a:r>
              <a:rPr lang="hr-HR" sz="1600" dirty="0" err="1" smtClean="0">
                <a:solidFill>
                  <a:schemeClr val="tx1"/>
                </a:solidFill>
              </a:rPr>
              <a:t>neproizv</a:t>
            </a:r>
            <a:r>
              <a:rPr lang="hr-HR" sz="1600" dirty="0" smtClean="0">
                <a:solidFill>
                  <a:schemeClr val="tx1"/>
                </a:solidFill>
              </a:rPr>
              <a:t>. dug. imovine	          =78.000,00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Prihodi proračunskog korisnika				=171.750,00 kn</a:t>
            </a:r>
            <a:r>
              <a:rPr lang="hr-H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H="1">
            <a:off x="9274001" y="5995643"/>
            <a:ext cx="467527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80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9928" y="446638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6847" y="724277"/>
            <a:ext cx="8596668" cy="3811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r>
              <a:rPr lang="hr-HR" sz="1600" dirty="0" smtClean="0"/>
              <a:t>Rashodi i izdaci Proračuna Općine Tkon za 2022. godinu sastoje se od:</a:t>
            </a:r>
          </a:p>
          <a:p>
            <a:pPr marL="0" indent="0">
              <a:buNone/>
            </a:pPr>
            <a:endParaRPr lang="hr-HR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1600" b="1" u="sng" dirty="0" smtClean="0"/>
              <a:t>Sveukupno rashodi			=13.059.561,00 kn</a:t>
            </a:r>
          </a:p>
          <a:p>
            <a:pPr marL="0" indent="0">
              <a:buNone/>
            </a:pPr>
            <a:endParaRPr lang="hr-HR" sz="1600" b="1" u="sng" dirty="0"/>
          </a:p>
          <a:p>
            <a:pPr marL="0" indent="0">
              <a:buNone/>
            </a:pPr>
            <a:r>
              <a:rPr lang="hr-HR" sz="1600" dirty="0" smtClean="0"/>
              <a:t>Preneseni manjak		  	   =710.636,00 kn</a:t>
            </a:r>
          </a:p>
          <a:p>
            <a:pPr marL="0" indent="0">
              <a:buNone/>
            </a:pPr>
            <a:r>
              <a:rPr lang="hr-HR" sz="1600" dirty="0" smtClean="0"/>
              <a:t>Rashodi proračuna			=11.643.725,00 kn</a:t>
            </a:r>
          </a:p>
          <a:p>
            <a:pPr marL="0" indent="0">
              <a:buNone/>
            </a:pPr>
            <a:r>
              <a:rPr lang="hr-HR" sz="1600" dirty="0" smtClean="0"/>
              <a:t>DV Ćok					   =705.200,00 kn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 smtClean="0"/>
              <a:t>U nastavku slijede detaljno prikazani rashodi. </a:t>
            </a:r>
          </a:p>
        </p:txBody>
      </p:sp>
    </p:spTree>
    <p:extLst>
      <p:ext uri="{BB962C8B-B14F-4D97-AF65-F5344CB8AC3E}">
        <p14:creationId xmlns:p14="http://schemas.microsoft.com/office/powerpoint/2010/main" val="286750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4388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195" y="1291456"/>
            <a:ext cx="8596668" cy="4910168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RASHODI ZA REDOVNU DJELATNOST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OPĆINSKO VIJEĆE, OPĆINSKI NAČELNIK I RADNA TIJELA</a:t>
            </a:r>
          </a:p>
          <a:p>
            <a:pPr marL="0" indent="0">
              <a:buNone/>
            </a:pPr>
            <a:r>
              <a:rPr lang="hr-HR" dirty="0" smtClean="0"/>
              <a:t>Rad vijeća, načelnika i radnih tijela		  =91.000,00 kn</a:t>
            </a:r>
          </a:p>
          <a:p>
            <a:pPr marL="0" indent="0">
              <a:buNone/>
            </a:pPr>
            <a:r>
              <a:rPr lang="hr-HR" dirty="0" smtClean="0"/>
              <a:t>Rad mjesnih odbora 						  =10.000,00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JEDINSTVENI UPRAVNI ODJEL</a:t>
            </a:r>
          </a:p>
          <a:p>
            <a:pPr marL="0" indent="0">
              <a:buNone/>
            </a:pPr>
            <a:r>
              <a:rPr lang="hr-HR" dirty="0" smtClean="0"/>
              <a:t>Rashodi za zaposlene						=910.700,00 kn</a:t>
            </a:r>
          </a:p>
          <a:p>
            <a:pPr marL="0" indent="0">
              <a:buNone/>
            </a:pPr>
            <a:r>
              <a:rPr lang="hr-HR" dirty="0" smtClean="0"/>
              <a:t>Rashodi za materijal i energiju				=176.000,00 kn</a:t>
            </a:r>
          </a:p>
          <a:p>
            <a:pPr marL="0" indent="0">
              <a:buNone/>
            </a:pPr>
            <a:r>
              <a:rPr lang="hr-HR" dirty="0" smtClean="0"/>
              <a:t>Rashodi za usluge							=410.500,00 kn</a:t>
            </a:r>
          </a:p>
        </p:txBody>
      </p:sp>
    </p:spTree>
    <p:extLst>
      <p:ext uri="{BB962C8B-B14F-4D97-AF65-F5344CB8AC3E}">
        <p14:creationId xmlns:p14="http://schemas.microsoft.com/office/powerpoint/2010/main" val="359589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4388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3837" y="1121039"/>
            <a:ext cx="8596668" cy="53604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u="sng" dirty="0"/>
              <a:t>KREDITI I FINANCIJSKI RASHODI</a:t>
            </a:r>
          </a:p>
          <a:p>
            <a:pPr marL="0" indent="0">
              <a:buNone/>
            </a:pPr>
            <a:r>
              <a:rPr lang="hr-HR" dirty="0"/>
              <a:t>OTPLATE GLAVNICE KREDITA					=</a:t>
            </a:r>
            <a:r>
              <a:rPr lang="hr-HR" dirty="0" smtClean="0"/>
              <a:t>1.850.300,00 </a:t>
            </a:r>
            <a:r>
              <a:rPr lang="hr-HR" dirty="0"/>
              <a:t>kn</a:t>
            </a:r>
          </a:p>
          <a:p>
            <a:pPr marL="0" indent="0">
              <a:buNone/>
            </a:pPr>
            <a:r>
              <a:rPr lang="hr-HR" dirty="0"/>
              <a:t>KAMATE ZA PRIMLJENE KREDITE					</a:t>
            </a:r>
            <a:r>
              <a:rPr lang="hr-HR" dirty="0" smtClean="0"/>
              <a:t>   =</a:t>
            </a:r>
            <a:r>
              <a:rPr lang="hr-HR" dirty="0"/>
              <a:t>124.000,00 kn</a:t>
            </a:r>
          </a:p>
          <a:p>
            <a:pPr marL="0" indent="0">
              <a:buNone/>
            </a:pPr>
            <a:r>
              <a:rPr lang="hr-HR" dirty="0"/>
              <a:t>ZATEZNE KAMATE								</a:t>
            </a:r>
            <a:r>
              <a:rPr lang="hr-HR" dirty="0" smtClean="0"/>
              <a:t>       =5.000,00 </a:t>
            </a:r>
            <a:r>
              <a:rPr lang="hr-HR" dirty="0"/>
              <a:t>kn</a:t>
            </a:r>
          </a:p>
          <a:p>
            <a:pPr marL="0" indent="0">
              <a:buNone/>
            </a:pPr>
            <a:r>
              <a:rPr lang="hr-HR" dirty="0"/>
              <a:t>BANKARSKE USLUGE I PLATNI PROMET			</a:t>
            </a:r>
            <a:r>
              <a:rPr lang="hr-HR" dirty="0" smtClean="0"/>
              <a:t>     =</a:t>
            </a:r>
            <a:r>
              <a:rPr lang="hr-HR" dirty="0"/>
              <a:t>25.000,00 </a:t>
            </a:r>
            <a:r>
              <a:rPr lang="hr-HR" dirty="0" smtClean="0"/>
              <a:t>kn</a:t>
            </a:r>
          </a:p>
          <a:p>
            <a:pPr marL="0" indent="0">
              <a:buNone/>
            </a:pPr>
            <a:r>
              <a:rPr lang="hr-HR" dirty="0" smtClean="0"/>
              <a:t>TROŠKOVI FAKTORINGA –NAKNADA I KAMATA		     =10.000,00 kn</a:t>
            </a:r>
          </a:p>
          <a:p>
            <a:pPr marL="0" indent="0">
              <a:buNone/>
            </a:pPr>
            <a:r>
              <a:rPr lang="hr-HR" dirty="0" smtClean="0"/>
              <a:t>TEČAJNE RAZLIKE								          =500,00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/>
              <a:t>ZAKUPNINE, NAJAMNINE I KUPNJA ZEMLJIŠTA </a:t>
            </a:r>
            <a:r>
              <a:rPr lang="hr-HR" dirty="0"/>
              <a:t>	</a:t>
            </a:r>
            <a:r>
              <a:rPr lang="hr-HR" dirty="0" smtClean="0"/>
              <a:t>    = 100.900,00 </a:t>
            </a:r>
            <a:r>
              <a:rPr lang="hr-HR" dirty="0"/>
              <a:t>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 smtClean="0"/>
              <a:t>RASHODI ZA NABAVU NEFINANCIJSKE IMOVINE</a:t>
            </a:r>
          </a:p>
          <a:p>
            <a:pPr marL="0" indent="0">
              <a:buNone/>
            </a:pPr>
            <a:r>
              <a:rPr lang="hr-HR" dirty="0" smtClean="0"/>
              <a:t>UREDSKA OPREMA I NAMJEŠTAJ					       =15.000,00 kn</a:t>
            </a:r>
          </a:p>
          <a:p>
            <a:pPr marL="0" indent="0">
              <a:buNone/>
            </a:pPr>
            <a:r>
              <a:rPr lang="hr-HR" dirty="0" smtClean="0"/>
              <a:t>OPREMA ZA GRIJANJE I HLAĐENJE				       =3.000,00 kn</a:t>
            </a:r>
          </a:p>
          <a:p>
            <a:pPr marL="0" indent="0">
              <a:buNone/>
            </a:pPr>
            <a:r>
              <a:rPr lang="hr-HR" dirty="0" smtClean="0"/>
              <a:t>KOMUNIKACIJSKA OPREMA						       =7.000,00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97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70703"/>
          </a:xfrm>
        </p:spPr>
        <p:txBody>
          <a:bodyPr>
            <a:normAutofit/>
          </a:bodyPr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54443"/>
            <a:ext cx="8596668" cy="5373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 smtClean="0"/>
              <a:t>PLANIRANI PROJEKTI </a:t>
            </a:r>
          </a:p>
          <a:p>
            <a:pPr marL="0" indent="0">
              <a:buNone/>
            </a:pPr>
            <a:r>
              <a:rPr lang="hr-HR" dirty="0" smtClean="0"/>
              <a:t>Proračunom </a:t>
            </a:r>
            <a:r>
              <a:rPr lang="hr-HR" dirty="0"/>
              <a:t>Općine Tkon za 2022. godinu su planirani sljedeći razvojni projekti: </a:t>
            </a:r>
          </a:p>
          <a:p>
            <a:pPr marL="0" indent="0">
              <a:buNone/>
            </a:pPr>
            <a:endParaRPr lang="hr-HR" b="1" u="sng" dirty="0" smtClean="0"/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1. IZGRADNJA </a:t>
            </a:r>
            <a:r>
              <a:rPr lang="hr-HR" dirty="0">
                <a:solidFill>
                  <a:schemeClr val="tx1"/>
                </a:solidFill>
              </a:rPr>
              <a:t>DJEČJEG VRTIĆA- DOKUMENTACIJA	</a:t>
            </a:r>
            <a:r>
              <a:rPr lang="hr-HR" dirty="0" smtClean="0">
                <a:solidFill>
                  <a:schemeClr val="tx1"/>
                </a:solidFill>
              </a:rPr>
              <a:t>		=248.750,00 kn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2. SOLARNA I ENERGETSKI UČINKOVITA JAVNA RASVJETA 	=239.000,00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3. ELEKTRO PUNIONICA ZA VOZILA 						  =30.000,00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4. NERAZVRSTANA CESTA – KOLUDROVSKA UL.			=363.000,00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5. UREĐENJE BICIKLISTIČKIH STAZA I VIDIKOVACA			=308.000,00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6. PARKOVNE POVRŠINE – OPREMA</a:t>
            </a:r>
            <a:r>
              <a:rPr lang="hr-HR" dirty="0">
                <a:solidFill>
                  <a:schemeClr val="tx1"/>
                </a:solidFill>
              </a:rPr>
              <a:t>	</a:t>
            </a:r>
            <a:r>
              <a:rPr lang="hr-HR" dirty="0" smtClean="0">
                <a:solidFill>
                  <a:schemeClr val="tx1"/>
                </a:solidFill>
              </a:rPr>
              <a:t>					  =20.000,00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7. MONTAŽNA RIBARNICA								=358.550,00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8. KAPIT. POMOĆ – ODLAGALIŠTE JAGODNJA GORNJA		  =35.000,00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9. SANACIJA ODLAGALIŠTA OTPADA						=650.000,00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10. KAPIT. POMOĆ ORLIĆU – KAMION ZA SMEĆE			=120.000,00 kn</a:t>
            </a:r>
          </a:p>
        </p:txBody>
      </p:sp>
    </p:spTree>
    <p:extLst>
      <p:ext uri="{BB962C8B-B14F-4D97-AF65-F5344CB8AC3E}">
        <p14:creationId xmlns:p14="http://schemas.microsoft.com/office/powerpoint/2010/main" val="32035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59667"/>
            <a:ext cx="8596668" cy="5081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u="sng" dirty="0" smtClean="0"/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11. DJEČJE IGRALIŠTE – LAMPRADA 					=612.500,00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12. PRIVEZIŠTA – STUDIJE I DOKUMENTACIJA			    =1.000,00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13. UREĐENJE PARAPETA							  =40.000,00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14. UREĐENJE SRIDNJE ĐIGE						=880.500,00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15. UREĐENJE OBALNOG POJASA – UGRINIĆ		    =1.220.000,00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16. UREĐENJE OB. POJASA – TKON, DOKUMENTACIJA	    =1.000,00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17. UREĐENJE PLAŽA OPĆINE TKON					 =75.000,00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18. OTPADNE VODE – AGLOMERACIJA 				 =100.000,00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19. PROSTORNO PLANSKA DOKUMENTACIJA			 =112.400,00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20. NABAVA KOMUNALNE OPREME					   =80.000,00 kn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7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2656" y="1289986"/>
            <a:ext cx="8596668" cy="500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21. </a:t>
            </a:r>
            <a:r>
              <a:rPr lang="pl-PL" dirty="0">
                <a:solidFill>
                  <a:schemeClr val="tx1"/>
                </a:solidFill>
              </a:rPr>
              <a:t>BENZINSKA CRPKA – PR. DOKUMENTACIJA		</a:t>
            </a:r>
            <a:r>
              <a:rPr lang="pl-PL" dirty="0" smtClean="0">
                <a:solidFill>
                  <a:schemeClr val="tx1"/>
                </a:solidFill>
              </a:rPr>
              <a:t>          =</a:t>
            </a:r>
            <a:r>
              <a:rPr lang="pl-PL" dirty="0">
                <a:solidFill>
                  <a:schemeClr val="tx1"/>
                </a:solidFill>
              </a:rPr>
              <a:t>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22. UREĐENJE PROSTORA ZA UDRUGE – DOKUMENT.	  =473.000,00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23. TEK. POMOĆ-  LOKALITET POLJANE				  =10.000,00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24. INTERPRETACIJSKI CENTAR POMORSKE BAŠTINE	  =20.000,00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25.  ZVONIK ŽUPNE CRKVE							=270.000,00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26. GNALIĆ 										   =1.000,00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27. TRG </a:t>
            </a:r>
            <a:r>
              <a:rPr lang="pl-PL" dirty="0">
                <a:solidFill>
                  <a:schemeClr val="tx1"/>
                </a:solidFill>
              </a:rPr>
              <a:t>KOLEŠĆE – PROJEKTNA DOKUMENTACIJA		</a:t>
            </a:r>
            <a:r>
              <a:rPr lang="pl-PL" dirty="0" smtClean="0">
                <a:solidFill>
                  <a:schemeClr val="tx1"/>
                </a:solidFill>
              </a:rPr>
              <a:t>   =</a:t>
            </a:r>
            <a:r>
              <a:rPr lang="pl-PL" dirty="0">
                <a:solidFill>
                  <a:schemeClr val="tx1"/>
                </a:solidFill>
              </a:rPr>
              <a:t>1.000,00 </a:t>
            </a:r>
            <a:r>
              <a:rPr lang="pl-PL" dirty="0" smtClean="0">
                <a:solidFill>
                  <a:schemeClr val="tx1"/>
                </a:solidFill>
              </a:rPr>
              <a:t>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28. GOSPODARSKA ZONA – ANALIZA					   =2.000,00 kn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pl-PL" dirty="0" smtClean="0">
                <a:solidFill>
                  <a:prstClr val="black"/>
                </a:solidFill>
              </a:rPr>
              <a:t>29. </a:t>
            </a:r>
            <a:r>
              <a:rPr lang="pl-PL" dirty="0">
                <a:solidFill>
                  <a:prstClr val="black"/>
                </a:solidFill>
              </a:rPr>
              <a:t>POČETNI KAPITAL T.D. LIBURNIJA				 =20.000,00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30. INFRASTRUKTURA </a:t>
            </a:r>
            <a:r>
              <a:rPr lang="pl-PL" dirty="0">
                <a:solidFill>
                  <a:schemeClr val="tx1"/>
                </a:solidFill>
              </a:rPr>
              <a:t>VITANE-KOŠARA –ŽIŽANJ		 =10.000,00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936106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1720</TotalTime>
  <Words>331</Words>
  <Application>Microsoft Office PowerPoint</Application>
  <PresentationFormat>Široki zaslon</PresentationFormat>
  <Paragraphs>185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Faseta</vt:lpstr>
      <vt:lpstr>I. IZMJENE I DOPUNE PRORAČUNA OPĆINE TKON ZA 2022.   - Proračun za građane -</vt:lpstr>
      <vt:lpstr>PRORAČUN OPĆINE TKON ZA 2022. GODINU</vt:lpstr>
      <vt:lpstr>PRORAČUN OPĆINE TKON ZA 2022. GODINU   Prihodi i primici Proračuna Općine Tkon za 2022. godinu sastoje se od:  1. Sveukupno prihodi     =13.059.561,00 kn   Prihodi od poreza          =2.373.800,00 kn   Prihodi od pomoći          =4.652.550,00 kn   Prihodi od imovine          =1.853.000,00 kn   Prihodi od pristojbi i naknada        =1.148.000,00 kn   Prihodi od prodaje proizvoda i usluga            =67.000,00 kn   Prihodi od kazni, upr. mjera i ostali prih.         =2.715.461,00 kn  Prihodi od prodaje neproizv. dug. imovine           =78.000,00 kn  Prihodi proračunskog korisnika    =171.750,00 kn     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OPĆINE TKON ZA 2019. GODINU</dc:title>
  <dc:creator>User</dc:creator>
  <cp:lastModifiedBy>User</cp:lastModifiedBy>
  <cp:revision>120</cp:revision>
  <dcterms:created xsi:type="dcterms:W3CDTF">2018-12-11T11:34:59Z</dcterms:created>
  <dcterms:modified xsi:type="dcterms:W3CDTF">2022-07-15T08:47:07Z</dcterms:modified>
</cp:coreProperties>
</file>