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7" r:id="rId13"/>
    <p:sldId id="268" r:id="rId14"/>
    <p:sldId id="269" r:id="rId15"/>
    <p:sldId id="270" r:id="rId16"/>
    <p:sldId id="271" r:id="rId17"/>
    <p:sldId id="266" r:id="rId18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List1!$M$12</c:f>
              <c:strCache>
                <c:ptCount val="1"/>
                <c:pt idx="0">
                  <c:v>UKUPNI PRIHODI I PRIMICI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List1!$L$13:$L$16</c:f>
              <c:strCache>
                <c:ptCount val="4"/>
                <c:pt idx="0">
                  <c:v>2021.</c:v>
                </c:pt>
                <c:pt idx="1">
                  <c:v>2022.</c:v>
                </c:pt>
                <c:pt idx="2">
                  <c:v>2023.</c:v>
                </c:pt>
                <c:pt idx="3">
                  <c:v>2024.</c:v>
                </c:pt>
              </c:strCache>
            </c:strRef>
          </c:cat>
          <c:val>
            <c:numRef>
              <c:f>List1!$M$13:$M$16</c:f>
              <c:numCache>
                <c:formatCode>#,##0.00</c:formatCode>
                <c:ptCount val="4"/>
                <c:pt idx="0">
                  <c:v>27568977</c:v>
                </c:pt>
                <c:pt idx="1">
                  <c:v>25901100</c:v>
                </c:pt>
                <c:pt idx="2">
                  <c:v>19083600</c:v>
                </c:pt>
                <c:pt idx="3">
                  <c:v>19083600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C8-4560-B3B8-26140F1CEF77}"/>
            </c:ext>
          </c:extLst>
        </c:ser>
        <c:ser>
          <c:idx val="1"/>
          <c:order val="1"/>
          <c:tx>
            <c:strRef>
              <c:f>List1!$N$12</c:f>
              <c:strCache>
                <c:ptCount val="1"/>
                <c:pt idx="0">
                  <c:v>UKUPNI RASHODI I IZDACI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List1!$L$13:$L$16</c:f>
              <c:strCache>
                <c:ptCount val="4"/>
                <c:pt idx="0">
                  <c:v>2021.</c:v>
                </c:pt>
                <c:pt idx="1">
                  <c:v>2022.</c:v>
                </c:pt>
                <c:pt idx="2">
                  <c:v>2023.</c:v>
                </c:pt>
                <c:pt idx="3">
                  <c:v>2024.</c:v>
                </c:pt>
              </c:strCache>
            </c:strRef>
          </c:cat>
          <c:val>
            <c:numRef>
              <c:f>List1!$N$13:$N$16</c:f>
              <c:numCache>
                <c:formatCode>#,##0.00</c:formatCode>
                <c:ptCount val="4"/>
                <c:pt idx="0">
                  <c:v>29657216</c:v>
                </c:pt>
                <c:pt idx="1">
                  <c:v>20921800</c:v>
                </c:pt>
                <c:pt idx="2">
                  <c:v>13968600</c:v>
                </c:pt>
                <c:pt idx="3">
                  <c:v>14368600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C8-4560-B3B8-26140F1CE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9633488"/>
        <c:axId val="259634664"/>
        <c:axId val="0"/>
      </c:bar3DChart>
      <c:catAx>
        <c:axId val="25963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59634664"/>
        <c:crosses val="autoZero"/>
        <c:auto val="1"/>
        <c:lblAlgn val="ctr"/>
        <c:lblOffset val="100"/>
        <c:noMultiLvlLbl val="0"/>
      </c:catAx>
      <c:valAx>
        <c:axId val="25963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5963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BB4-4427-A833-28AC2BBD2B0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BB4-4427-A833-28AC2BBD2B0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BB4-4427-A833-28AC2BBD2B0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1BB4-4427-A833-28AC2BBD2B0B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1BB4-4427-A833-28AC2BBD2B0B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1BB4-4427-A833-28AC2BBD2B0B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BB4-4427-A833-28AC2BBD2B0B}"/>
              </c:ext>
            </c:extLst>
          </c:dPt>
          <c:dLbls>
            <c:dLbl>
              <c:idx val="0"/>
              <c:layout>
                <c:manualLayout>
                  <c:x val="-1.6561089794327223E-2"/>
                  <c:y val="0.120658064388294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B4-4427-A833-28AC2BBD2B0B}"/>
                </c:ext>
              </c:extLst>
            </c:dLbl>
            <c:dLbl>
              <c:idx val="1"/>
              <c:layout>
                <c:manualLayout>
                  <c:x val="4.9462210850774964E-2"/>
                  <c:y val="-0.223462756722961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02466EF-6AA0-4B94-A51C-C3B5BDD1A431}" type="CATEGORYNAME">
                      <a:rPr lang="en-US" sz="1000"/>
                      <a:pPr>
                        <a:defRPr sz="1000"/>
                      </a:pPr>
                      <a:t>[NAZIV KATEGORIJE]</a:t>
                    </a:fld>
                    <a:r>
                      <a:rPr lang="en-US" baseline="0" dirty="0"/>
                      <a:t>
</a:t>
                    </a:r>
                    <a:fld id="{A627964E-7A8A-4065-8FB1-3BE31FB1D8EA}" type="PERCENTAGE">
                      <a:rPr lang="en-US" baseline="0"/>
                      <a:pPr>
                        <a:defRPr sz="1000"/>
                      </a:pPr>
                      <a:t>[POSTOTAK]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566254396211587E-2"/>
                      <c:h val="7.016965448089607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BB4-4427-A833-28AC2BBD2B0B}"/>
                </c:ext>
              </c:extLst>
            </c:dLbl>
            <c:dLbl>
              <c:idx val="2"/>
              <c:layout>
                <c:manualLayout>
                  <c:x val="9.6749653545012235E-2"/>
                  <c:y val="0.137438182264576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00726457843207"/>
                      <c:h val="7.34117060863138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BB4-4427-A833-28AC2BBD2B0B}"/>
                </c:ext>
              </c:extLst>
            </c:dLbl>
            <c:dLbl>
              <c:idx val="3"/>
              <c:layout>
                <c:manualLayout>
                  <c:x val="1.4486920943094143E-2"/>
                  <c:y val="7.47186054887675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0575952322927"/>
                      <c:h val="8.63433036364111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1BB4-4427-A833-28AC2BBD2B0B}"/>
                </c:ext>
              </c:extLst>
            </c:dLbl>
            <c:dLbl>
              <c:idx val="4"/>
              <c:layout>
                <c:manualLayout>
                  <c:x val="6.7153658164786106E-2"/>
                  <c:y val="3.9873319984025622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94760803900074"/>
                      <c:h val="2.49742002545450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BB4-4427-A833-28AC2BBD2B0B}"/>
                </c:ext>
              </c:extLst>
            </c:dLbl>
            <c:dLbl>
              <c:idx val="5"/>
              <c:layout>
                <c:manualLayout>
                  <c:x val="0.15000876273995586"/>
                  <c:y val="1.0711443143519366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583925202611054"/>
                      <c:h val="2.81707094043571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BB4-4427-A833-28AC2BBD2B0B}"/>
                </c:ext>
              </c:extLst>
            </c:dLbl>
            <c:dLbl>
              <c:idx val="6"/>
              <c:layout>
                <c:manualLayout>
                  <c:x val="0.11984369796364602"/>
                  <c:y val="-1.9096243781001686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309517937644245"/>
                      <c:h val="3.42469460192812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BB4-4427-A833-28AC2BBD2B0B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List1!$A$2:$A$8</c:f>
              <c:strCache>
                <c:ptCount val="7"/>
                <c:pt idx="0">
                  <c:v>Prihodi od poreza</c:v>
                </c:pt>
                <c:pt idx="1">
                  <c:v>Pomoći </c:v>
                </c:pt>
                <c:pt idx="2">
                  <c:v>Prihodi od imovine</c:v>
                </c:pt>
                <c:pt idx="3">
                  <c:v>Prihodi o administrativnih pristojbi i po posebnim propisma</c:v>
                </c:pt>
                <c:pt idx="4">
                  <c:v>Ostali prihodi</c:v>
                </c:pt>
                <c:pt idx="5">
                  <c:v>Prihodi od prodaje neproizvedene imovine</c:v>
                </c:pt>
                <c:pt idx="6">
                  <c:v>Prihodi od prodaje proizvedene dugotrajne imovine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4453000</c:v>
                </c:pt>
                <c:pt idx="1">
                  <c:v>16283500</c:v>
                </c:pt>
                <c:pt idx="2">
                  <c:v>2556300</c:v>
                </c:pt>
                <c:pt idx="3">
                  <c:v>2428300</c:v>
                </c:pt>
                <c:pt idx="4">
                  <c:v>30000</c:v>
                </c:pt>
                <c:pt idx="5">
                  <c:v>80000</c:v>
                </c:pt>
                <c:pt idx="6">
                  <c:v>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4-4427-A833-28AC2BBD2B0B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15189628971235E-2"/>
          <c:y val="0.14722916905500902"/>
          <c:w val="0.62637657187320883"/>
          <c:h val="0.80244226580445743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F3C4C-3810-4FB0-A7BA-E22561A25CE1}" type="doc">
      <dgm:prSet loTypeId="urn:microsoft.com/office/officeart/2005/8/layout/orgChart1" loCatId="hierarchy" qsTypeId="urn:microsoft.com/office/officeart/2005/8/quickstyle/3d3" qsCatId="3D" csTypeId="urn:microsoft.com/office/officeart/2005/8/colors/accent5_4" csCatId="accent5" phldr="1"/>
      <dgm:spPr/>
    </dgm:pt>
    <dgm:pt modelId="{CA490A1C-D7D1-49B3-B975-51091740FFD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600" b="1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PRORAČUN</a:t>
          </a:r>
          <a:endParaRPr kumimoji="0" lang="sr-Latn-RS" altLang="sr-Latn-RS" sz="1600" b="1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145C62F4-90F1-4AD2-8F64-BA380EADCCDA}" type="parTrans" cxnId="{9BF3AF26-3D89-4A36-B55C-D3287B31FBB2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9397F301-BD01-42B5-91EC-C95E4800C4B5}" type="sibTrans" cxnId="{9BF3AF26-3D89-4A36-B55C-D3287B31FBB2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A3D02A9C-461A-48D4-BF59-216841C1065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600" b="1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OPĆI DIO</a:t>
          </a:r>
          <a:endParaRPr kumimoji="0" lang="sr-Latn-RS" altLang="sr-Latn-RS" sz="1600" b="1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32A83E53-894D-45DE-956D-94DBB14AD998}" type="parTrans" cxnId="{1C88FF21-F576-4E8B-BA0F-1C551323BF26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58412E9C-E442-4A0E-BDDE-B9BFA77B4116}" type="sibTrans" cxnId="{1C88FF21-F576-4E8B-BA0F-1C551323BF26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7710E707-0063-46D0-ADFB-6DF0190E7C2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RAČUN PRIHODA I RASHODA</a:t>
          </a:r>
          <a:endParaRPr kumimoji="0" lang="sr-Latn-RS" altLang="sr-Latn-RS" sz="1400" b="0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FD6264F2-8841-4CE1-9728-21F50C3BC794}" type="parTrans" cxnId="{A02CF9D4-AD71-415E-A752-F2E8D1048FE3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B6FDA8A1-5436-41A6-AFEE-66E174EAAF5E}" type="sibTrans" cxnId="{A02CF9D4-AD71-415E-A752-F2E8D1048FE3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19005BCD-3824-434A-8ACB-8B0370E5D7C2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PRIHODI</a:t>
          </a:r>
          <a:endParaRPr kumimoji="0" lang="sr-Latn-RS" altLang="sr-Latn-RS" sz="1400" b="0" i="0" u="none" strike="noStrike" cap="none" normalizeH="0" baseline="0">
            <a:ln/>
            <a:effectLst/>
            <a:latin typeface="Arial Narrow" panose="020B0606020202030204" pitchFamily="34" charset="0"/>
          </a:endParaRPr>
        </a:p>
      </dgm:t>
    </dgm:pt>
    <dgm:pt modelId="{DE484409-B7B8-4766-8B92-DAA81ED8B2EB}" type="parTrans" cxnId="{9AFD1465-7533-4A17-A53D-53977A2CC58D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73AB836B-8A7A-461B-9DF3-FB227324A7B9}" type="sibTrans" cxnId="{9AFD1465-7533-4A17-A53D-53977A2CC58D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9F647A39-F2E5-45B9-8396-AD9CBBCF2EE3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RASHODI</a:t>
          </a:r>
          <a:endParaRPr kumimoji="0" lang="sr-Latn-RS" altLang="sr-Latn-RS" sz="1400" b="0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5A422E3B-8FCD-4C19-97B3-C8F96B3F3150}" type="parTrans" cxnId="{3710095C-7297-4D5D-AC64-2FFF63A84CBF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00C99ADD-9CE2-4C3D-ACB3-A14467B10DD3}" type="sibTrans" cxnId="{3710095C-7297-4D5D-AC64-2FFF63A84CBF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AD64AF3D-8CBF-4848-83B4-B6C3C8F0092D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RAČUN </a:t>
          </a:r>
          <a:endParaRPr kumimoji="0" lang="sr-Latn-RS" altLang="sr-Latn-RS" sz="1400" b="0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FINANCIRANJA</a:t>
          </a:r>
          <a:endParaRPr kumimoji="0" lang="sr-Latn-RS" altLang="sr-Latn-RS" sz="1400" b="0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A97DBF41-9C07-4611-B162-FD1176BA7028}" type="parTrans" cxnId="{ADF18132-A6AA-44F3-993F-CED3BDEE1379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A1DAFF47-23AE-49D4-B44B-B179FDB02920}" type="sibTrans" cxnId="{ADF18132-A6AA-44F3-993F-CED3BDEE1379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D62FF7C4-127E-4E27-B96D-6DE528BB8B6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PRIMICI OD FINANCIJSKE IMOVINE I ZADUŽIVANJA</a:t>
          </a:r>
          <a:endParaRPr kumimoji="0" lang="sr-Latn-RS" altLang="sr-Latn-RS" sz="1400" b="0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C4889C25-C036-4884-9315-E2561F6B6B19}" type="parTrans" cxnId="{34075923-6E4E-4A72-A0B6-FF8BB5677665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D3ABF946-7F25-4442-B7F4-57CC116F7404}" type="sibTrans" cxnId="{34075923-6E4E-4A72-A0B6-FF8BB5677665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25EE01FF-0C5F-4754-BECE-9C937A2A2668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IZDACI ZA FINANCIJSKU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IMOVINU I OTPLATU ZAJMOVA</a:t>
          </a:r>
          <a:endParaRPr kumimoji="0" lang="sr-Latn-RS" altLang="sr-Latn-RS" sz="1400" b="0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94C4A86B-0525-4D8D-BD2D-F5D30784FF94}" type="parTrans" cxnId="{EA2F7C2B-4CFD-461E-9F2D-3A01F5E82614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A9509715-E960-450A-AB69-96EED53EECBF}" type="sibTrans" cxnId="{EA2F7C2B-4CFD-461E-9F2D-3A01F5E82614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E0D92A9D-5F18-4224-B55C-D2C2B669E39F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600" b="1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POSEBNI DIO</a:t>
          </a:r>
          <a:endParaRPr kumimoji="0" lang="sr-Latn-RS" altLang="sr-Latn-RS" sz="1600" b="1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F61C10E3-935E-4EE8-9C71-0E13EB706CAE}" type="parTrans" cxnId="{EFBB264D-B6DC-4A5A-A604-DC33BDBD133E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2CF8A71A-9F77-4D38-8CB3-70711404CB15}" type="sibTrans" cxnId="{EFBB264D-B6DC-4A5A-A604-DC33BDBD133E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2821352C-3E52-4260-AEDE-AE7AB84503DD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PLAN RASHODA I IZDATAKA</a:t>
          </a:r>
          <a:endParaRPr kumimoji="0" lang="sr-Latn-RS" altLang="sr-Latn-RS" sz="1400" b="0" i="0" u="none" strike="noStrike" cap="none" normalizeH="0" baseline="0" dirty="0">
            <a:ln/>
            <a:effectLst/>
            <a:latin typeface="Arial Narrow" panose="020B0606020202030204" pitchFamily="34" charset="0"/>
          </a:endParaRPr>
        </a:p>
      </dgm:t>
    </dgm:pt>
    <dgm:pt modelId="{C09F7476-F005-482E-A553-99E11511CF10}" type="parTrans" cxnId="{AC0FFA07-D1AD-4158-A9F4-0312140EC749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D7B7503A-D51A-4166-8596-8E0A6317AB13}" type="sibTrans" cxnId="{AC0FFA07-D1AD-4158-A9F4-0312140EC749}">
      <dgm:prSet/>
      <dgm:spPr/>
      <dgm:t>
        <a:bodyPr/>
        <a:lstStyle/>
        <a:p>
          <a:endParaRPr lang="hr-HR">
            <a:latin typeface="Arial Narrow" panose="020B0606020202030204" pitchFamily="34" charset="0"/>
          </a:endParaRPr>
        </a:p>
      </dgm:t>
    </dgm:pt>
    <dgm:pt modelId="{7C3FE42C-857C-45F2-B7CE-8ECEC46D3ED0}" type="pres">
      <dgm:prSet presAssocID="{717F3C4C-3810-4FB0-A7BA-E22561A25C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6AAD103-DE1B-4CF2-9671-069D6B15C73F}" type="pres">
      <dgm:prSet presAssocID="{CA490A1C-D7D1-49B3-B975-51091740FFD1}" presName="hierRoot1" presStyleCnt="0">
        <dgm:presLayoutVars>
          <dgm:hierBranch/>
        </dgm:presLayoutVars>
      </dgm:prSet>
      <dgm:spPr/>
    </dgm:pt>
    <dgm:pt modelId="{8E42FA95-9753-4617-B1C7-3F254BD2BF5E}" type="pres">
      <dgm:prSet presAssocID="{CA490A1C-D7D1-49B3-B975-51091740FFD1}" presName="rootComposite1" presStyleCnt="0"/>
      <dgm:spPr/>
    </dgm:pt>
    <dgm:pt modelId="{01C0D79F-FFCF-435F-8133-9527D67F2DF2}" type="pres">
      <dgm:prSet presAssocID="{CA490A1C-D7D1-49B3-B975-51091740FFD1}" presName="rootText1" presStyleLbl="node0" presStyleIdx="0" presStyleCnt="1" custLinFactNeighborX="-89954" custLinFactNeighborY="-6852">
        <dgm:presLayoutVars>
          <dgm:chPref val="3"/>
        </dgm:presLayoutVars>
      </dgm:prSet>
      <dgm:spPr/>
    </dgm:pt>
    <dgm:pt modelId="{11682987-AA57-4867-BF41-D5C50FB463D1}" type="pres">
      <dgm:prSet presAssocID="{CA490A1C-D7D1-49B3-B975-51091740FFD1}" presName="rootConnector1" presStyleLbl="node1" presStyleIdx="0" presStyleCnt="0"/>
      <dgm:spPr/>
    </dgm:pt>
    <dgm:pt modelId="{EF167813-0F01-475C-995C-880300E5C74C}" type="pres">
      <dgm:prSet presAssocID="{CA490A1C-D7D1-49B3-B975-51091740FFD1}" presName="hierChild2" presStyleCnt="0"/>
      <dgm:spPr/>
    </dgm:pt>
    <dgm:pt modelId="{B5A0F447-5382-4751-BC37-D2824E981175}" type="pres">
      <dgm:prSet presAssocID="{32A83E53-894D-45DE-956D-94DBB14AD998}" presName="Name35" presStyleLbl="parChTrans1D2" presStyleIdx="0" presStyleCnt="2"/>
      <dgm:spPr/>
    </dgm:pt>
    <dgm:pt modelId="{BF77294A-4499-4DC9-A436-4ABA53663182}" type="pres">
      <dgm:prSet presAssocID="{A3D02A9C-461A-48D4-BF59-216841C1065C}" presName="hierRoot2" presStyleCnt="0">
        <dgm:presLayoutVars>
          <dgm:hierBranch/>
        </dgm:presLayoutVars>
      </dgm:prSet>
      <dgm:spPr/>
    </dgm:pt>
    <dgm:pt modelId="{EE5F8BE3-A5BD-497F-ABD5-DB10101FF5CB}" type="pres">
      <dgm:prSet presAssocID="{A3D02A9C-461A-48D4-BF59-216841C1065C}" presName="rootComposite" presStyleCnt="0"/>
      <dgm:spPr/>
    </dgm:pt>
    <dgm:pt modelId="{946B2D62-7DD5-4051-A035-DF6B2FECBEC0}" type="pres">
      <dgm:prSet presAssocID="{A3D02A9C-461A-48D4-BF59-216841C1065C}" presName="rootText" presStyleLbl="node2" presStyleIdx="0" presStyleCnt="2">
        <dgm:presLayoutVars>
          <dgm:chPref val="3"/>
        </dgm:presLayoutVars>
      </dgm:prSet>
      <dgm:spPr/>
    </dgm:pt>
    <dgm:pt modelId="{714713F3-CCDE-470E-B330-0C521AEE211B}" type="pres">
      <dgm:prSet presAssocID="{A3D02A9C-461A-48D4-BF59-216841C1065C}" presName="rootConnector" presStyleLbl="node2" presStyleIdx="0" presStyleCnt="2"/>
      <dgm:spPr/>
    </dgm:pt>
    <dgm:pt modelId="{596C6CF6-8DA2-4737-AD94-A31E03F93323}" type="pres">
      <dgm:prSet presAssocID="{A3D02A9C-461A-48D4-BF59-216841C1065C}" presName="hierChild4" presStyleCnt="0"/>
      <dgm:spPr/>
    </dgm:pt>
    <dgm:pt modelId="{39D37D70-C567-4108-BA96-2B464EE2DB9C}" type="pres">
      <dgm:prSet presAssocID="{FD6264F2-8841-4CE1-9728-21F50C3BC794}" presName="Name35" presStyleLbl="parChTrans1D3" presStyleIdx="0" presStyleCnt="3"/>
      <dgm:spPr/>
    </dgm:pt>
    <dgm:pt modelId="{7CAA6637-C3C7-4E43-865A-88D8D7786DA5}" type="pres">
      <dgm:prSet presAssocID="{7710E707-0063-46D0-ADFB-6DF0190E7C25}" presName="hierRoot2" presStyleCnt="0">
        <dgm:presLayoutVars>
          <dgm:hierBranch/>
        </dgm:presLayoutVars>
      </dgm:prSet>
      <dgm:spPr/>
    </dgm:pt>
    <dgm:pt modelId="{ADAA3534-6A77-4BEA-A200-0E1C3AE01C16}" type="pres">
      <dgm:prSet presAssocID="{7710E707-0063-46D0-ADFB-6DF0190E7C25}" presName="rootComposite" presStyleCnt="0"/>
      <dgm:spPr/>
    </dgm:pt>
    <dgm:pt modelId="{DC6DBFDD-8393-4288-8C0E-9A58BC195FBF}" type="pres">
      <dgm:prSet presAssocID="{7710E707-0063-46D0-ADFB-6DF0190E7C25}" presName="rootText" presStyleLbl="node3" presStyleIdx="0" presStyleCnt="3" custScaleX="137915">
        <dgm:presLayoutVars>
          <dgm:chPref val="3"/>
        </dgm:presLayoutVars>
      </dgm:prSet>
      <dgm:spPr/>
    </dgm:pt>
    <dgm:pt modelId="{CB581E55-D47A-4AA0-9827-E3286A20A7A2}" type="pres">
      <dgm:prSet presAssocID="{7710E707-0063-46D0-ADFB-6DF0190E7C25}" presName="rootConnector" presStyleLbl="node3" presStyleIdx="0" presStyleCnt="3"/>
      <dgm:spPr/>
    </dgm:pt>
    <dgm:pt modelId="{9750CC8F-A2DE-4753-8599-7192A4A06CDF}" type="pres">
      <dgm:prSet presAssocID="{7710E707-0063-46D0-ADFB-6DF0190E7C25}" presName="hierChild4" presStyleCnt="0"/>
      <dgm:spPr/>
    </dgm:pt>
    <dgm:pt modelId="{8488E8CE-9F06-466A-B4C3-1150BD08E992}" type="pres">
      <dgm:prSet presAssocID="{DE484409-B7B8-4766-8B92-DAA81ED8B2EB}" presName="Name35" presStyleLbl="parChTrans1D4" presStyleIdx="0" presStyleCnt="4"/>
      <dgm:spPr/>
    </dgm:pt>
    <dgm:pt modelId="{1FA90620-3478-47C7-BF52-218A6CC46070}" type="pres">
      <dgm:prSet presAssocID="{19005BCD-3824-434A-8ACB-8B0370E5D7C2}" presName="hierRoot2" presStyleCnt="0">
        <dgm:presLayoutVars>
          <dgm:hierBranch val="r"/>
        </dgm:presLayoutVars>
      </dgm:prSet>
      <dgm:spPr/>
    </dgm:pt>
    <dgm:pt modelId="{DACCD7CA-A65F-46A7-8CCF-755245D26721}" type="pres">
      <dgm:prSet presAssocID="{19005BCD-3824-434A-8ACB-8B0370E5D7C2}" presName="rootComposite" presStyleCnt="0"/>
      <dgm:spPr/>
    </dgm:pt>
    <dgm:pt modelId="{96079BE0-538D-4DEB-A751-778CB1CAB8E7}" type="pres">
      <dgm:prSet presAssocID="{19005BCD-3824-434A-8ACB-8B0370E5D7C2}" presName="rootText" presStyleLbl="node4" presStyleIdx="0" presStyleCnt="4">
        <dgm:presLayoutVars>
          <dgm:chPref val="3"/>
        </dgm:presLayoutVars>
      </dgm:prSet>
      <dgm:spPr/>
    </dgm:pt>
    <dgm:pt modelId="{E2A711F9-94AA-47C9-A387-C6D6704A1048}" type="pres">
      <dgm:prSet presAssocID="{19005BCD-3824-434A-8ACB-8B0370E5D7C2}" presName="rootConnector" presStyleLbl="node4" presStyleIdx="0" presStyleCnt="4"/>
      <dgm:spPr/>
    </dgm:pt>
    <dgm:pt modelId="{085DA231-DE51-4462-B5C5-350965B12324}" type="pres">
      <dgm:prSet presAssocID="{19005BCD-3824-434A-8ACB-8B0370E5D7C2}" presName="hierChild4" presStyleCnt="0"/>
      <dgm:spPr/>
    </dgm:pt>
    <dgm:pt modelId="{2F7773B5-2885-4304-B6C8-24112BA62174}" type="pres">
      <dgm:prSet presAssocID="{19005BCD-3824-434A-8ACB-8B0370E5D7C2}" presName="hierChild5" presStyleCnt="0"/>
      <dgm:spPr/>
    </dgm:pt>
    <dgm:pt modelId="{79015657-ED44-46EA-8FE8-5927EC58A49D}" type="pres">
      <dgm:prSet presAssocID="{5A422E3B-8FCD-4C19-97B3-C8F96B3F3150}" presName="Name35" presStyleLbl="parChTrans1D4" presStyleIdx="1" presStyleCnt="4"/>
      <dgm:spPr/>
    </dgm:pt>
    <dgm:pt modelId="{1581A030-A047-456F-985C-192D5915588F}" type="pres">
      <dgm:prSet presAssocID="{9F647A39-F2E5-45B9-8396-AD9CBBCF2EE3}" presName="hierRoot2" presStyleCnt="0">
        <dgm:presLayoutVars>
          <dgm:hierBranch val="r"/>
        </dgm:presLayoutVars>
      </dgm:prSet>
      <dgm:spPr/>
    </dgm:pt>
    <dgm:pt modelId="{94F12A1B-99FF-4B22-A03E-F31B461DE21B}" type="pres">
      <dgm:prSet presAssocID="{9F647A39-F2E5-45B9-8396-AD9CBBCF2EE3}" presName="rootComposite" presStyleCnt="0"/>
      <dgm:spPr/>
    </dgm:pt>
    <dgm:pt modelId="{7135C25D-D89A-4214-9BD1-D01B3B3114E3}" type="pres">
      <dgm:prSet presAssocID="{9F647A39-F2E5-45B9-8396-AD9CBBCF2EE3}" presName="rootText" presStyleLbl="node4" presStyleIdx="1" presStyleCnt="4">
        <dgm:presLayoutVars>
          <dgm:chPref val="3"/>
        </dgm:presLayoutVars>
      </dgm:prSet>
      <dgm:spPr/>
    </dgm:pt>
    <dgm:pt modelId="{E37A7772-C06C-4ACF-889C-2129B77D7164}" type="pres">
      <dgm:prSet presAssocID="{9F647A39-F2E5-45B9-8396-AD9CBBCF2EE3}" presName="rootConnector" presStyleLbl="node4" presStyleIdx="1" presStyleCnt="4"/>
      <dgm:spPr/>
    </dgm:pt>
    <dgm:pt modelId="{EA98E016-1F1C-4EF7-BB2C-7EB3F432A785}" type="pres">
      <dgm:prSet presAssocID="{9F647A39-F2E5-45B9-8396-AD9CBBCF2EE3}" presName="hierChild4" presStyleCnt="0"/>
      <dgm:spPr/>
    </dgm:pt>
    <dgm:pt modelId="{A69EE7AF-9930-47D5-AF46-73BAC83B78B2}" type="pres">
      <dgm:prSet presAssocID="{9F647A39-F2E5-45B9-8396-AD9CBBCF2EE3}" presName="hierChild5" presStyleCnt="0"/>
      <dgm:spPr/>
    </dgm:pt>
    <dgm:pt modelId="{C85636C4-C4BA-4907-B6C7-838E581F087C}" type="pres">
      <dgm:prSet presAssocID="{7710E707-0063-46D0-ADFB-6DF0190E7C25}" presName="hierChild5" presStyleCnt="0"/>
      <dgm:spPr/>
    </dgm:pt>
    <dgm:pt modelId="{ADF5ABA9-6AC5-4AFC-A5CB-2B0F074489B6}" type="pres">
      <dgm:prSet presAssocID="{A97DBF41-9C07-4611-B162-FD1176BA7028}" presName="Name35" presStyleLbl="parChTrans1D3" presStyleIdx="1" presStyleCnt="3"/>
      <dgm:spPr/>
    </dgm:pt>
    <dgm:pt modelId="{6A50ABCF-593E-4742-9AED-61F0044BAE32}" type="pres">
      <dgm:prSet presAssocID="{AD64AF3D-8CBF-4848-83B4-B6C3C8F0092D}" presName="hierRoot2" presStyleCnt="0">
        <dgm:presLayoutVars>
          <dgm:hierBranch/>
        </dgm:presLayoutVars>
      </dgm:prSet>
      <dgm:spPr/>
    </dgm:pt>
    <dgm:pt modelId="{7BB6F036-D622-4433-BA32-FFA5C8F6F682}" type="pres">
      <dgm:prSet presAssocID="{AD64AF3D-8CBF-4848-83B4-B6C3C8F0092D}" presName="rootComposite" presStyleCnt="0"/>
      <dgm:spPr/>
    </dgm:pt>
    <dgm:pt modelId="{2C5DE3FC-DC16-4527-982D-649AA50005A3}" type="pres">
      <dgm:prSet presAssocID="{AD64AF3D-8CBF-4848-83B4-B6C3C8F0092D}" presName="rootText" presStyleLbl="node3" presStyleIdx="1" presStyleCnt="3">
        <dgm:presLayoutVars>
          <dgm:chPref val="3"/>
        </dgm:presLayoutVars>
      </dgm:prSet>
      <dgm:spPr/>
    </dgm:pt>
    <dgm:pt modelId="{34354309-C624-4B66-8294-6BB8C32B4E77}" type="pres">
      <dgm:prSet presAssocID="{AD64AF3D-8CBF-4848-83B4-B6C3C8F0092D}" presName="rootConnector" presStyleLbl="node3" presStyleIdx="1" presStyleCnt="3"/>
      <dgm:spPr/>
    </dgm:pt>
    <dgm:pt modelId="{D277CE84-11D5-4F9C-A46E-91E4259DA1C6}" type="pres">
      <dgm:prSet presAssocID="{AD64AF3D-8CBF-4848-83B4-B6C3C8F0092D}" presName="hierChild4" presStyleCnt="0"/>
      <dgm:spPr/>
    </dgm:pt>
    <dgm:pt modelId="{967F08FE-35CA-4104-9546-FDC64A84B016}" type="pres">
      <dgm:prSet presAssocID="{C4889C25-C036-4884-9315-E2561F6B6B19}" presName="Name35" presStyleLbl="parChTrans1D4" presStyleIdx="2" presStyleCnt="4"/>
      <dgm:spPr/>
    </dgm:pt>
    <dgm:pt modelId="{67F77865-8804-4380-8363-79E3E8A83729}" type="pres">
      <dgm:prSet presAssocID="{D62FF7C4-127E-4E27-B96D-6DE528BB8B65}" presName="hierRoot2" presStyleCnt="0">
        <dgm:presLayoutVars>
          <dgm:hierBranch val="r"/>
        </dgm:presLayoutVars>
      </dgm:prSet>
      <dgm:spPr/>
    </dgm:pt>
    <dgm:pt modelId="{52465AEE-BA59-48EC-B0FB-16DDD256A267}" type="pres">
      <dgm:prSet presAssocID="{D62FF7C4-127E-4E27-B96D-6DE528BB8B65}" presName="rootComposite" presStyleCnt="0"/>
      <dgm:spPr/>
    </dgm:pt>
    <dgm:pt modelId="{CD054440-74E4-43E2-9E6F-B0E95054686E}" type="pres">
      <dgm:prSet presAssocID="{D62FF7C4-127E-4E27-B96D-6DE528BB8B65}" presName="rootText" presStyleLbl="node4" presStyleIdx="2" presStyleCnt="4" custScaleX="179701">
        <dgm:presLayoutVars>
          <dgm:chPref val="3"/>
        </dgm:presLayoutVars>
      </dgm:prSet>
      <dgm:spPr/>
    </dgm:pt>
    <dgm:pt modelId="{29F575DD-B053-4570-B5C7-33504CBC6F01}" type="pres">
      <dgm:prSet presAssocID="{D62FF7C4-127E-4E27-B96D-6DE528BB8B65}" presName="rootConnector" presStyleLbl="node4" presStyleIdx="2" presStyleCnt="4"/>
      <dgm:spPr/>
    </dgm:pt>
    <dgm:pt modelId="{4A876CF7-12BC-4BF8-ACA4-7BC5977E6859}" type="pres">
      <dgm:prSet presAssocID="{D62FF7C4-127E-4E27-B96D-6DE528BB8B65}" presName="hierChild4" presStyleCnt="0"/>
      <dgm:spPr/>
    </dgm:pt>
    <dgm:pt modelId="{82C60CC5-B765-44C8-BD6B-F9E88A3882A2}" type="pres">
      <dgm:prSet presAssocID="{D62FF7C4-127E-4E27-B96D-6DE528BB8B65}" presName="hierChild5" presStyleCnt="0"/>
      <dgm:spPr/>
    </dgm:pt>
    <dgm:pt modelId="{64EF67A9-F8D0-4869-B503-6704AC3C6062}" type="pres">
      <dgm:prSet presAssocID="{94C4A86B-0525-4D8D-BD2D-F5D30784FF94}" presName="Name35" presStyleLbl="parChTrans1D4" presStyleIdx="3" presStyleCnt="4"/>
      <dgm:spPr/>
    </dgm:pt>
    <dgm:pt modelId="{33DF64B7-1105-41F8-B2A9-04D8450CFE84}" type="pres">
      <dgm:prSet presAssocID="{25EE01FF-0C5F-4754-BECE-9C937A2A2668}" presName="hierRoot2" presStyleCnt="0">
        <dgm:presLayoutVars>
          <dgm:hierBranch val="r"/>
        </dgm:presLayoutVars>
      </dgm:prSet>
      <dgm:spPr/>
    </dgm:pt>
    <dgm:pt modelId="{05E21BA7-A7EA-446A-8F5E-CBB2ACF092BF}" type="pres">
      <dgm:prSet presAssocID="{25EE01FF-0C5F-4754-BECE-9C937A2A2668}" presName="rootComposite" presStyleCnt="0"/>
      <dgm:spPr/>
    </dgm:pt>
    <dgm:pt modelId="{85FC5718-62B3-4522-9E68-AAFDF9DAE850}" type="pres">
      <dgm:prSet presAssocID="{25EE01FF-0C5F-4754-BECE-9C937A2A2668}" presName="rootText" presStyleLbl="node4" presStyleIdx="3" presStyleCnt="4" custScaleX="210983">
        <dgm:presLayoutVars>
          <dgm:chPref val="3"/>
        </dgm:presLayoutVars>
      </dgm:prSet>
      <dgm:spPr/>
    </dgm:pt>
    <dgm:pt modelId="{0829A1D4-BFF5-4376-A888-014933732C8A}" type="pres">
      <dgm:prSet presAssocID="{25EE01FF-0C5F-4754-BECE-9C937A2A2668}" presName="rootConnector" presStyleLbl="node4" presStyleIdx="3" presStyleCnt="4"/>
      <dgm:spPr/>
    </dgm:pt>
    <dgm:pt modelId="{7F3B3686-769C-4B64-BE08-9C0C2C489410}" type="pres">
      <dgm:prSet presAssocID="{25EE01FF-0C5F-4754-BECE-9C937A2A2668}" presName="hierChild4" presStyleCnt="0"/>
      <dgm:spPr/>
    </dgm:pt>
    <dgm:pt modelId="{8FEAD307-EDAF-4F98-BA66-C43EFE2B6813}" type="pres">
      <dgm:prSet presAssocID="{25EE01FF-0C5F-4754-BECE-9C937A2A2668}" presName="hierChild5" presStyleCnt="0"/>
      <dgm:spPr/>
    </dgm:pt>
    <dgm:pt modelId="{73CE107F-2DD0-40F3-9D8D-54C992E6A86A}" type="pres">
      <dgm:prSet presAssocID="{AD64AF3D-8CBF-4848-83B4-B6C3C8F0092D}" presName="hierChild5" presStyleCnt="0"/>
      <dgm:spPr/>
    </dgm:pt>
    <dgm:pt modelId="{E163F041-E44D-4727-8783-D915F7DF74BC}" type="pres">
      <dgm:prSet presAssocID="{A3D02A9C-461A-48D4-BF59-216841C1065C}" presName="hierChild5" presStyleCnt="0"/>
      <dgm:spPr/>
    </dgm:pt>
    <dgm:pt modelId="{753F81F8-4583-48E5-9A2A-87EF26F2F64F}" type="pres">
      <dgm:prSet presAssocID="{F61C10E3-935E-4EE8-9C71-0E13EB706CAE}" presName="Name35" presStyleLbl="parChTrans1D2" presStyleIdx="1" presStyleCnt="2"/>
      <dgm:spPr/>
    </dgm:pt>
    <dgm:pt modelId="{7BFB199E-9CC5-44C6-A927-27FF91F77318}" type="pres">
      <dgm:prSet presAssocID="{E0D92A9D-5F18-4224-B55C-D2C2B669E39F}" presName="hierRoot2" presStyleCnt="0">
        <dgm:presLayoutVars>
          <dgm:hierBranch/>
        </dgm:presLayoutVars>
      </dgm:prSet>
      <dgm:spPr/>
    </dgm:pt>
    <dgm:pt modelId="{66DD70F7-DEA2-4481-B705-0D7F2197B712}" type="pres">
      <dgm:prSet presAssocID="{E0D92A9D-5F18-4224-B55C-D2C2B669E39F}" presName="rootComposite" presStyleCnt="0"/>
      <dgm:spPr/>
    </dgm:pt>
    <dgm:pt modelId="{EA282373-8E0D-412F-B8E6-84EF41083943}" type="pres">
      <dgm:prSet presAssocID="{E0D92A9D-5F18-4224-B55C-D2C2B669E39F}" presName="rootText" presStyleLbl="node2" presStyleIdx="1" presStyleCnt="2" custScaleX="149720">
        <dgm:presLayoutVars>
          <dgm:chPref val="3"/>
        </dgm:presLayoutVars>
      </dgm:prSet>
      <dgm:spPr/>
    </dgm:pt>
    <dgm:pt modelId="{0A281AA5-C199-4BD0-9248-D49DB5059BDF}" type="pres">
      <dgm:prSet presAssocID="{E0D92A9D-5F18-4224-B55C-D2C2B669E39F}" presName="rootConnector" presStyleLbl="node2" presStyleIdx="1" presStyleCnt="2"/>
      <dgm:spPr/>
    </dgm:pt>
    <dgm:pt modelId="{29AA4E71-5EC5-42BA-A326-AC0D0007AEC1}" type="pres">
      <dgm:prSet presAssocID="{E0D92A9D-5F18-4224-B55C-D2C2B669E39F}" presName="hierChild4" presStyleCnt="0"/>
      <dgm:spPr/>
    </dgm:pt>
    <dgm:pt modelId="{796A39A1-318D-4481-9A84-417F21583174}" type="pres">
      <dgm:prSet presAssocID="{C09F7476-F005-482E-A553-99E11511CF10}" presName="Name35" presStyleLbl="parChTrans1D3" presStyleIdx="2" presStyleCnt="3"/>
      <dgm:spPr/>
    </dgm:pt>
    <dgm:pt modelId="{EF8CEF35-BC28-431B-803B-9FDD1F052019}" type="pres">
      <dgm:prSet presAssocID="{2821352C-3E52-4260-AEDE-AE7AB84503DD}" presName="hierRoot2" presStyleCnt="0">
        <dgm:presLayoutVars>
          <dgm:hierBranch val="r"/>
        </dgm:presLayoutVars>
      </dgm:prSet>
      <dgm:spPr/>
    </dgm:pt>
    <dgm:pt modelId="{DA9C5BB4-00E8-43FF-ADE1-F339C13BE51C}" type="pres">
      <dgm:prSet presAssocID="{2821352C-3E52-4260-AEDE-AE7AB84503DD}" presName="rootComposite" presStyleCnt="0"/>
      <dgm:spPr/>
    </dgm:pt>
    <dgm:pt modelId="{E053BBD8-555D-448B-B3F6-B9BA4DEFE02D}" type="pres">
      <dgm:prSet presAssocID="{2821352C-3E52-4260-AEDE-AE7AB84503DD}" presName="rootText" presStyleLbl="node3" presStyleIdx="2" presStyleCnt="3" custScaleX="126307">
        <dgm:presLayoutVars>
          <dgm:chPref val="3"/>
        </dgm:presLayoutVars>
      </dgm:prSet>
      <dgm:spPr/>
    </dgm:pt>
    <dgm:pt modelId="{CDFCD535-32B4-4670-B68A-C974A338F37D}" type="pres">
      <dgm:prSet presAssocID="{2821352C-3E52-4260-AEDE-AE7AB84503DD}" presName="rootConnector" presStyleLbl="node3" presStyleIdx="2" presStyleCnt="3"/>
      <dgm:spPr/>
    </dgm:pt>
    <dgm:pt modelId="{1B7CD554-5F44-4889-B1F7-BB0D55F75A3F}" type="pres">
      <dgm:prSet presAssocID="{2821352C-3E52-4260-AEDE-AE7AB84503DD}" presName="hierChild4" presStyleCnt="0"/>
      <dgm:spPr/>
    </dgm:pt>
    <dgm:pt modelId="{79BF6C79-D77D-41AE-844D-76297A0B2DC1}" type="pres">
      <dgm:prSet presAssocID="{2821352C-3E52-4260-AEDE-AE7AB84503DD}" presName="hierChild5" presStyleCnt="0"/>
      <dgm:spPr/>
    </dgm:pt>
    <dgm:pt modelId="{31D55CF4-61D3-4039-BE81-A713B3C71F9E}" type="pres">
      <dgm:prSet presAssocID="{E0D92A9D-5F18-4224-B55C-D2C2B669E39F}" presName="hierChild5" presStyleCnt="0"/>
      <dgm:spPr/>
    </dgm:pt>
    <dgm:pt modelId="{053DFDE1-E0F1-4C7A-B6B4-DBC775BECBB3}" type="pres">
      <dgm:prSet presAssocID="{CA490A1C-D7D1-49B3-B975-51091740FFD1}" presName="hierChild3" presStyleCnt="0"/>
      <dgm:spPr/>
    </dgm:pt>
  </dgm:ptLst>
  <dgm:cxnLst>
    <dgm:cxn modelId="{ACA86A02-B6BB-41AD-943A-927FA6A15A3B}" type="presOf" srcId="{C09F7476-F005-482E-A553-99E11511CF10}" destId="{796A39A1-318D-4481-9A84-417F21583174}" srcOrd="0" destOrd="0" presId="urn:microsoft.com/office/officeart/2005/8/layout/orgChart1"/>
    <dgm:cxn modelId="{AC0FFA07-D1AD-4158-A9F4-0312140EC749}" srcId="{E0D92A9D-5F18-4224-B55C-D2C2B669E39F}" destId="{2821352C-3E52-4260-AEDE-AE7AB84503DD}" srcOrd="0" destOrd="0" parTransId="{C09F7476-F005-482E-A553-99E11511CF10}" sibTransId="{D7B7503A-D51A-4166-8596-8E0A6317AB13}"/>
    <dgm:cxn modelId="{D6EE6A16-741B-40C2-A9F6-D317E4E5184C}" type="presOf" srcId="{E0D92A9D-5F18-4224-B55C-D2C2B669E39F}" destId="{EA282373-8E0D-412F-B8E6-84EF41083943}" srcOrd="0" destOrd="0" presId="urn:microsoft.com/office/officeart/2005/8/layout/orgChart1"/>
    <dgm:cxn modelId="{1C88FF21-F576-4E8B-BA0F-1C551323BF26}" srcId="{CA490A1C-D7D1-49B3-B975-51091740FFD1}" destId="{A3D02A9C-461A-48D4-BF59-216841C1065C}" srcOrd="0" destOrd="0" parTransId="{32A83E53-894D-45DE-956D-94DBB14AD998}" sibTransId="{58412E9C-E442-4A0E-BDDE-B9BFA77B4116}"/>
    <dgm:cxn modelId="{34075923-6E4E-4A72-A0B6-FF8BB5677665}" srcId="{AD64AF3D-8CBF-4848-83B4-B6C3C8F0092D}" destId="{D62FF7C4-127E-4E27-B96D-6DE528BB8B65}" srcOrd="0" destOrd="0" parTransId="{C4889C25-C036-4884-9315-E2561F6B6B19}" sibTransId="{D3ABF946-7F25-4442-B7F4-57CC116F7404}"/>
    <dgm:cxn modelId="{0C857B26-80B2-4BE8-A3A6-6B359D8B393B}" type="presOf" srcId="{A3D02A9C-461A-48D4-BF59-216841C1065C}" destId="{714713F3-CCDE-470E-B330-0C521AEE211B}" srcOrd="1" destOrd="0" presId="urn:microsoft.com/office/officeart/2005/8/layout/orgChart1"/>
    <dgm:cxn modelId="{9BF3AF26-3D89-4A36-B55C-D3287B31FBB2}" srcId="{717F3C4C-3810-4FB0-A7BA-E22561A25CE1}" destId="{CA490A1C-D7D1-49B3-B975-51091740FFD1}" srcOrd="0" destOrd="0" parTransId="{145C62F4-90F1-4AD2-8F64-BA380EADCCDA}" sibTransId="{9397F301-BD01-42B5-91EC-C95E4800C4B5}"/>
    <dgm:cxn modelId="{EA2F7C2B-4CFD-461E-9F2D-3A01F5E82614}" srcId="{AD64AF3D-8CBF-4848-83B4-B6C3C8F0092D}" destId="{25EE01FF-0C5F-4754-BECE-9C937A2A2668}" srcOrd="1" destOrd="0" parTransId="{94C4A86B-0525-4D8D-BD2D-F5D30784FF94}" sibTransId="{A9509715-E960-450A-AB69-96EED53EECBF}"/>
    <dgm:cxn modelId="{ADF18132-A6AA-44F3-993F-CED3BDEE1379}" srcId="{A3D02A9C-461A-48D4-BF59-216841C1065C}" destId="{AD64AF3D-8CBF-4848-83B4-B6C3C8F0092D}" srcOrd="1" destOrd="0" parTransId="{A97DBF41-9C07-4611-B162-FD1176BA7028}" sibTransId="{A1DAFF47-23AE-49D4-B44B-B179FDB02920}"/>
    <dgm:cxn modelId="{4783E335-2732-4A24-9142-FF1E41126CF3}" type="presOf" srcId="{7710E707-0063-46D0-ADFB-6DF0190E7C25}" destId="{DC6DBFDD-8393-4288-8C0E-9A58BC195FBF}" srcOrd="0" destOrd="0" presId="urn:microsoft.com/office/officeart/2005/8/layout/orgChart1"/>
    <dgm:cxn modelId="{C0D45D3F-5C3F-4AC4-99AE-903E06D2981D}" type="presOf" srcId="{F61C10E3-935E-4EE8-9C71-0E13EB706CAE}" destId="{753F81F8-4583-48E5-9A2A-87EF26F2F64F}" srcOrd="0" destOrd="0" presId="urn:microsoft.com/office/officeart/2005/8/layout/orgChart1"/>
    <dgm:cxn modelId="{3710095C-7297-4D5D-AC64-2FFF63A84CBF}" srcId="{7710E707-0063-46D0-ADFB-6DF0190E7C25}" destId="{9F647A39-F2E5-45B9-8396-AD9CBBCF2EE3}" srcOrd="1" destOrd="0" parTransId="{5A422E3B-8FCD-4C19-97B3-C8F96B3F3150}" sibTransId="{00C99ADD-9CE2-4C3D-ACB3-A14467B10DD3}"/>
    <dgm:cxn modelId="{80530641-8D8B-4395-AC82-5BFC011DB071}" type="presOf" srcId="{7710E707-0063-46D0-ADFB-6DF0190E7C25}" destId="{CB581E55-D47A-4AA0-9827-E3286A20A7A2}" srcOrd="1" destOrd="0" presId="urn:microsoft.com/office/officeart/2005/8/layout/orgChart1"/>
    <dgm:cxn modelId="{FCB2F561-CE95-478D-AB3F-79DFF5A0F844}" type="presOf" srcId="{19005BCD-3824-434A-8ACB-8B0370E5D7C2}" destId="{96079BE0-538D-4DEB-A751-778CB1CAB8E7}" srcOrd="0" destOrd="0" presId="urn:microsoft.com/office/officeart/2005/8/layout/orgChart1"/>
    <dgm:cxn modelId="{9AFD1465-7533-4A17-A53D-53977A2CC58D}" srcId="{7710E707-0063-46D0-ADFB-6DF0190E7C25}" destId="{19005BCD-3824-434A-8ACB-8B0370E5D7C2}" srcOrd="0" destOrd="0" parTransId="{DE484409-B7B8-4766-8B92-DAA81ED8B2EB}" sibTransId="{73AB836B-8A7A-461B-9DF3-FB227324A7B9}"/>
    <dgm:cxn modelId="{6456716B-6414-4B8C-8F3D-EC577091E7A3}" type="presOf" srcId="{5A422E3B-8FCD-4C19-97B3-C8F96B3F3150}" destId="{79015657-ED44-46EA-8FE8-5927EC58A49D}" srcOrd="0" destOrd="0" presId="urn:microsoft.com/office/officeart/2005/8/layout/orgChart1"/>
    <dgm:cxn modelId="{EFBB264D-B6DC-4A5A-A604-DC33BDBD133E}" srcId="{CA490A1C-D7D1-49B3-B975-51091740FFD1}" destId="{E0D92A9D-5F18-4224-B55C-D2C2B669E39F}" srcOrd="1" destOrd="0" parTransId="{F61C10E3-935E-4EE8-9C71-0E13EB706CAE}" sibTransId="{2CF8A71A-9F77-4D38-8CB3-70711404CB15}"/>
    <dgm:cxn modelId="{9A7D856F-2C40-431F-A752-B61018B2FE5D}" type="presOf" srcId="{C4889C25-C036-4884-9315-E2561F6B6B19}" destId="{967F08FE-35CA-4104-9546-FDC64A84B016}" srcOrd="0" destOrd="0" presId="urn:microsoft.com/office/officeart/2005/8/layout/orgChart1"/>
    <dgm:cxn modelId="{65423650-8D23-46B7-9DC2-A3FED458C808}" type="presOf" srcId="{2821352C-3E52-4260-AEDE-AE7AB84503DD}" destId="{E053BBD8-555D-448B-B3F6-B9BA4DEFE02D}" srcOrd="0" destOrd="0" presId="urn:microsoft.com/office/officeart/2005/8/layout/orgChart1"/>
    <dgm:cxn modelId="{3B68D076-D077-4BC2-9185-35C305C730C9}" type="presOf" srcId="{A3D02A9C-461A-48D4-BF59-216841C1065C}" destId="{946B2D62-7DD5-4051-A035-DF6B2FECBEC0}" srcOrd="0" destOrd="0" presId="urn:microsoft.com/office/officeart/2005/8/layout/orgChart1"/>
    <dgm:cxn modelId="{5725197B-1138-47DE-9854-D43254A96B38}" type="presOf" srcId="{E0D92A9D-5F18-4224-B55C-D2C2B669E39F}" destId="{0A281AA5-C199-4BD0-9248-D49DB5059BDF}" srcOrd="1" destOrd="0" presId="urn:microsoft.com/office/officeart/2005/8/layout/orgChart1"/>
    <dgm:cxn modelId="{33331C7D-333C-43C5-96CA-81442CFD94C4}" type="presOf" srcId="{717F3C4C-3810-4FB0-A7BA-E22561A25CE1}" destId="{7C3FE42C-857C-45F2-B7CE-8ECEC46D3ED0}" srcOrd="0" destOrd="0" presId="urn:microsoft.com/office/officeart/2005/8/layout/orgChart1"/>
    <dgm:cxn modelId="{B5CA6C7E-DCD6-4AE9-95BD-5A2696CB94BD}" type="presOf" srcId="{94C4A86B-0525-4D8D-BD2D-F5D30784FF94}" destId="{64EF67A9-F8D0-4869-B503-6704AC3C6062}" srcOrd="0" destOrd="0" presId="urn:microsoft.com/office/officeart/2005/8/layout/orgChart1"/>
    <dgm:cxn modelId="{79044C91-173B-4C81-958E-DC6E0C00CFEC}" type="presOf" srcId="{D62FF7C4-127E-4E27-B96D-6DE528BB8B65}" destId="{CD054440-74E4-43E2-9E6F-B0E95054686E}" srcOrd="0" destOrd="0" presId="urn:microsoft.com/office/officeart/2005/8/layout/orgChart1"/>
    <dgm:cxn modelId="{DEF4659A-B3B0-42C3-9976-8BC4941EDD97}" type="presOf" srcId="{AD64AF3D-8CBF-4848-83B4-B6C3C8F0092D}" destId="{34354309-C624-4B66-8294-6BB8C32B4E77}" srcOrd="1" destOrd="0" presId="urn:microsoft.com/office/officeart/2005/8/layout/orgChart1"/>
    <dgm:cxn modelId="{F9CDAEA5-4F90-4281-B4D7-E1467FFB1312}" type="presOf" srcId="{32A83E53-894D-45DE-956D-94DBB14AD998}" destId="{B5A0F447-5382-4751-BC37-D2824E981175}" srcOrd="0" destOrd="0" presId="urn:microsoft.com/office/officeart/2005/8/layout/orgChart1"/>
    <dgm:cxn modelId="{3F1CFCB0-F731-4451-A52D-E26F97FA5A74}" type="presOf" srcId="{25EE01FF-0C5F-4754-BECE-9C937A2A2668}" destId="{0829A1D4-BFF5-4376-A888-014933732C8A}" srcOrd="1" destOrd="0" presId="urn:microsoft.com/office/officeart/2005/8/layout/orgChart1"/>
    <dgm:cxn modelId="{25A338B1-DD4B-46DB-967F-484F1D831C08}" type="presOf" srcId="{2821352C-3E52-4260-AEDE-AE7AB84503DD}" destId="{CDFCD535-32B4-4670-B68A-C974A338F37D}" srcOrd="1" destOrd="0" presId="urn:microsoft.com/office/officeart/2005/8/layout/orgChart1"/>
    <dgm:cxn modelId="{797BC5BE-76D1-4E8C-9CEB-51EF29B7FF86}" type="presOf" srcId="{25EE01FF-0C5F-4754-BECE-9C937A2A2668}" destId="{85FC5718-62B3-4522-9E68-AAFDF9DAE850}" srcOrd="0" destOrd="0" presId="urn:microsoft.com/office/officeart/2005/8/layout/orgChart1"/>
    <dgm:cxn modelId="{8883A6C4-9029-4142-B5B7-25A481B3832F}" type="presOf" srcId="{AD64AF3D-8CBF-4848-83B4-B6C3C8F0092D}" destId="{2C5DE3FC-DC16-4527-982D-649AA50005A3}" srcOrd="0" destOrd="0" presId="urn:microsoft.com/office/officeart/2005/8/layout/orgChart1"/>
    <dgm:cxn modelId="{931440C8-CAB7-4039-A765-D7D478EE0420}" type="presOf" srcId="{FD6264F2-8841-4CE1-9728-21F50C3BC794}" destId="{39D37D70-C567-4108-BA96-2B464EE2DB9C}" srcOrd="0" destOrd="0" presId="urn:microsoft.com/office/officeart/2005/8/layout/orgChart1"/>
    <dgm:cxn modelId="{0FBFFDC9-39F0-447A-8588-5CC75720B300}" type="presOf" srcId="{D62FF7C4-127E-4E27-B96D-6DE528BB8B65}" destId="{29F575DD-B053-4570-B5C7-33504CBC6F01}" srcOrd="1" destOrd="0" presId="urn:microsoft.com/office/officeart/2005/8/layout/orgChart1"/>
    <dgm:cxn modelId="{CA294ECA-2F9D-46FB-9CAC-68081B1C818E}" type="presOf" srcId="{CA490A1C-D7D1-49B3-B975-51091740FFD1}" destId="{11682987-AA57-4867-BF41-D5C50FB463D1}" srcOrd="1" destOrd="0" presId="urn:microsoft.com/office/officeart/2005/8/layout/orgChart1"/>
    <dgm:cxn modelId="{E68366CE-6AEF-4342-A78D-2F681D574CB9}" type="presOf" srcId="{DE484409-B7B8-4766-8B92-DAA81ED8B2EB}" destId="{8488E8CE-9F06-466A-B4C3-1150BD08E992}" srcOrd="0" destOrd="0" presId="urn:microsoft.com/office/officeart/2005/8/layout/orgChart1"/>
    <dgm:cxn modelId="{A02CF9D4-AD71-415E-A752-F2E8D1048FE3}" srcId="{A3D02A9C-461A-48D4-BF59-216841C1065C}" destId="{7710E707-0063-46D0-ADFB-6DF0190E7C25}" srcOrd="0" destOrd="0" parTransId="{FD6264F2-8841-4CE1-9728-21F50C3BC794}" sibTransId="{B6FDA8A1-5436-41A6-AFEE-66E174EAAF5E}"/>
    <dgm:cxn modelId="{C85F56D7-4382-4F1A-B63E-E956892634BB}" type="presOf" srcId="{19005BCD-3824-434A-8ACB-8B0370E5D7C2}" destId="{E2A711F9-94AA-47C9-A387-C6D6704A1048}" srcOrd="1" destOrd="0" presId="urn:microsoft.com/office/officeart/2005/8/layout/orgChart1"/>
    <dgm:cxn modelId="{A4FD4FDA-6991-43F4-957B-FA3F7531497C}" type="presOf" srcId="{9F647A39-F2E5-45B9-8396-AD9CBBCF2EE3}" destId="{7135C25D-D89A-4214-9BD1-D01B3B3114E3}" srcOrd="0" destOrd="0" presId="urn:microsoft.com/office/officeart/2005/8/layout/orgChart1"/>
    <dgm:cxn modelId="{58CB81E7-1958-4647-B145-413C8F3169D3}" type="presOf" srcId="{A97DBF41-9C07-4611-B162-FD1176BA7028}" destId="{ADF5ABA9-6AC5-4AFC-A5CB-2B0F074489B6}" srcOrd="0" destOrd="0" presId="urn:microsoft.com/office/officeart/2005/8/layout/orgChart1"/>
    <dgm:cxn modelId="{AD9A62F6-0386-4417-9A4A-C22C19AE4FC8}" type="presOf" srcId="{CA490A1C-D7D1-49B3-B975-51091740FFD1}" destId="{01C0D79F-FFCF-435F-8133-9527D67F2DF2}" srcOrd="0" destOrd="0" presId="urn:microsoft.com/office/officeart/2005/8/layout/orgChart1"/>
    <dgm:cxn modelId="{0A5500FB-EDEE-42A1-8E4B-407DD24E15EA}" type="presOf" srcId="{9F647A39-F2E5-45B9-8396-AD9CBBCF2EE3}" destId="{E37A7772-C06C-4ACF-889C-2129B77D7164}" srcOrd="1" destOrd="0" presId="urn:microsoft.com/office/officeart/2005/8/layout/orgChart1"/>
    <dgm:cxn modelId="{76CF091D-B5B0-4D91-9A21-5F25056F00D7}" type="presParOf" srcId="{7C3FE42C-857C-45F2-B7CE-8ECEC46D3ED0}" destId="{B6AAD103-DE1B-4CF2-9671-069D6B15C73F}" srcOrd="0" destOrd="0" presId="urn:microsoft.com/office/officeart/2005/8/layout/orgChart1"/>
    <dgm:cxn modelId="{B6128DA0-2BA8-485F-857F-7FFAFBE14A5C}" type="presParOf" srcId="{B6AAD103-DE1B-4CF2-9671-069D6B15C73F}" destId="{8E42FA95-9753-4617-B1C7-3F254BD2BF5E}" srcOrd="0" destOrd="0" presId="urn:microsoft.com/office/officeart/2005/8/layout/orgChart1"/>
    <dgm:cxn modelId="{D177F3D9-35F7-4BF5-A1C4-85D7B9DB533B}" type="presParOf" srcId="{8E42FA95-9753-4617-B1C7-3F254BD2BF5E}" destId="{01C0D79F-FFCF-435F-8133-9527D67F2DF2}" srcOrd="0" destOrd="0" presId="urn:microsoft.com/office/officeart/2005/8/layout/orgChart1"/>
    <dgm:cxn modelId="{35DE1115-163C-41DF-B327-79E31797608B}" type="presParOf" srcId="{8E42FA95-9753-4617-B1C7-3F254BD2BF5E}" destId="{11682987-AA57-4867-BF41-D5C50FB463D1}" srcOrd="1" destOrd="0" presId="urn:microsoft.com/office/officeart/2005/8/layout/orgChart1"/>
    <dgm:cxn modelId="{A5EE7BE6-36F8-4DBE-8C9C-1812A92DCEA3}" type="presParOf" srcId="{B6AAD103-DE1B-4CF2-9671-069D6B15C73F}" destId="{EF167813-0F01-475C-995C-880300E5C74C}" srcOrd="1" destOrd="0" presId="urn:microsoft.com/office/officeart/2005/8/layout/orgChart1"/>
    <dgm:cxn modelId="{2BDB3444-2E4B-4726-BE3D-B2C88ADA7F00}" type="presParOf" srcId="{EF167813-0F01-475C-995C-880300E5C74C}" destId="{B5A0F447-5382-4751-BC37-D2824E981175}" srcOrd="0" destOrd="0" presId="urn:microsoft.com/office/officeart/2005/8/layout/orgChart1"/>
    <dgm:cxn modelId="{66EEAEF0-C726-40A1-9BE5-A1FCD8C81E10}" type="presParOf" srcId="{EF167813-0F01-475C-995C-880300E5C74C}" destId="{BF77294A-4499-4DC9-A436-4ABA53663182}" srcOrd="1" destOrd="0" presId="urn:microsoft.com/office/officeart/2005/8/layout/orgChart1"/>
    <dgm:cxn modelId="{48344FFF-2265-4EA3-96D1-D113F925C5BA}" type="presParOf" srcId="{BF77294A-4499-4DC9-A436-4ABA53663182}" destId="{EE5F8BE3-A5BD-497F-ABD5-DB10101FF5CB}" srcOrd="0" destOrd="0" presId="urn:microsoft.com/office/officeart/2005/8/layout/orgChart1"/>
    <dgm:cxn modelId="{C640E0E4-405E-442C-9E90-5764EB7CBCCD}" type="presParOf" srcId="{EE5F8BE3-A5BD-497F-ABD5-DB10101FF5CB}" destId="{946B2D62-7DD5-4051-A035-DF6B2FECBEC0}" srcOrd="0" destOrd="0" presId="urn:microsoft.com/office/officeart/2005/8/layout/orgChart1"/>
    <dgm:cxn modelId="{96529F97-8427-4A46-BFF7-46F7D43BBB59}" type="presParOf" srcId="{EE5F8BE3-A5BD-497F-ABD5-DB10101FF5CB}" destId="{714713F3-CCDE-470E-B330-0C521AEE211B}" srcOrd="1" destOrd="0" presId="urn:microsoft.com/office/officeart/2005/8/layout/orgChart1"/>
    <dgm:cxn modelId="{5838EAFD-96E8-4698-8DD3-60B2F1AE714B}" type="presParOf" srcId="{BF77294A-4499-4DC9-A436-4ABA53663182}" destId="{596C6CF6-8DA2-4737-AD94-A31E03F93323}" srcOrd="1" destOrd="0" presId="urn:microsoft.com/office/officeart/2005/8/layout/orgChart1"/>
    <dgm:cxn modelId="{03173F23-D86A-4607-8212-10E57BA20153}" type="presParOf" srcId="{596C6CF6-8DA2-4737-AD94-A31E03F93323}" destId="{39D37D70-C567-4108-BA96-2B464EE2DB9C}" srcOrd="0" destOrd="0" presId="urn:microsoft.com/office/officeart/2005/8/layout/orgChart1"/>
    <dgm:cxn modelId="{95402F22-5737-4608-80A4-01206BD5950B}" type="presParOf" srcId="{596C6CF6-8DA2-4737-AD94-A31E03F93323}" destId="{7CAA6637-C3C7-4E43-865A-88D8D7786DA5}" srcOrd="1" destOrd="0" presId="urn:microsoft.com/office/officeart/2005/8/layout/orgChart1"/>
    <dgm:cxn modelId="{FB339C2E-39F7-44AD-9886-FFC8FE266F29}" type="presParOf" srcId="{7CAA6637-C3C7-4E43-865A-88D8D7786DA5}" destId="{ADAA3534-6A77-4BEA-A200-0E1C3AE01C16}" srcOrd="0" destOrd="0" presId="urn:microsoft.com/office/officeart/2005/8/layout/orgChart1"/>
    <dgm:cxn modelId="{62F68B01-752D-43F9-9C6F-B70C848A6689}" type="presParOf" srcId="{ADAA3534-6A77-4BEA-A200-0E1C3AE01C16}" destId="{DC6DBFDD-8393-4288-8C0E-9A58BC195FBF}" srcOrd="0" destOrd="0" presId="urn:microsoft.com/office/officeart/2005/8/layout/orgChart1"/>
    <dgm:cxn modelId="{E13312F0-E9E4-4CC6-A1BD-A9D66739F822}" type="presParOf" srcId="{ADAA3534-6A77-4BEA-A200-0E1C3AE01C16}" destId="{CB581E55-D47A-4AA0-9827-E3286A20A7A2}" srcOrd="1" destOrd="0" presId="urn:microsoft.com/office/officeart/2005/8/layout/orgChart1"/>
    <dgm:cxn modelId="{AEB65B32-6552-4028-B3DC-760A778094E4}" type="presParOf" srcId="{7CAA6637-C3C7-4E43-865A-88D8D7786DA5}" destId="{9750CC8F-A2DE-4753-8599-7192A4A06CDF}" srcOrd="1" destOrd="0" presId="urn:microsoft.com/office/officeart/2005/8/layout/orgChart1"/>
    <dgm:cxn modelId="{4E7152E4-7DCC-481A-AFEE-9B0A5344BB34}" type="presParOf" srcId="{9750CC8F-A2DE-4753-8599-7192A4A06CDF}" destId="{8488E8CE-9F06-466A-B4C3-1150BD08E992}" srcOrd="0" destOrd="0" presId="urn:microsoft.com/office/officeart/2005/8/layout/orgChart1"/>
    <dgm:cxn modelId="{744A5791-29AD-4016-86D5-6ECB04BD13D7}" type="presParOf" srcId="{9750CC8F-A2DE-4753-8599-7192A4A06CDF}" destId="{1FA90620-3478-47C7-BF52-218A6CC46070}" srcOrd="1" destOrd="0" presId="urn:microsoft.com/office/officeart/2005/8/layout/orgChart1"/>
    <dgm:cxn modelId="{8F61FFD3-0D2A-43B8-94CE-A9103BE878D6}" type="presParOf" srcId="{1FA90620-3478-47C7-BF52-218A6CC46070}" destId="{DACCD7CA-A65F-46A7-8CCF-755245D26721}" srcOrd="0" destOrd="0" presId="urn:microsoft.com/office/officeart/2005/8/layout/orgChart1"/>
    <dgm:cxn modelId="{7FEE9D60-2EDD-49A5-9283-C6514D55EAB7}" type="presParOf" srcId="{DACCD7CA-A65F-46A7-8CCF-755245D26721}" destId="{96079BE0-538D-4DEB-A751-778CB1CAB8E7}" srcOrd="0" destOrd="0" presId="urn:microsoft.com/office/officeart/2005/8/layout/orgChart1"/>
    <dgm:cxn modelId="{60C49BB5-CF52-477F-80B2-728259CE54D3}" type="presParOf" srcId="{DACCD7CA-A65F-46A7-8CCF-755245D26721}" destId="{E2A711F9-94AA-47C9-A387-C6D6704A1048}" srcOrd="1" destOrd="0" presId="urn:microsoft.com/office/officeart/2005/8/layout/orgChart1"/>
    <dgm:cxn modelId="{2180D163-C205-4920-BBD7-E8A2CB017D62}" type="presParOf" srcId="{1FA90620-3478-47C7-BF52-218A6CC46070}" destId="{085DA231-DE51-4462-B5C5-350965B12324}" srcOrd="1" destOrd="0" presId="urn:microsoft.com/office/officeart/2005/8/layout/orgChart1"/>
    <dgm:cxn modelId="{4FA813A9-B920-44C6-B131-4402EF151926}" type="presParOf" srcId="{1FA90620-3478-47C7-BF52-218A6CC46070}" destId="{2F7773B5-2885-4304-B6C8-24112BA62174}" srcOrd="2" destOrd="0" presId="urn:microsoft.com/office/officeart/2005/8/layout/orgChart1"/>
    <dgm:cxn modelId="{F73F1F67-E566-457B-BF72-32BDCBA128D5}" type="presParOf" srcId="{9750CC8F-A2DE-4753-8599-7192A4A06CDF}" destId="{79015657-ED44-46EA-8FE8-5927EC58A49D}" srcOrd="2" destOrd="0" presId="urn:microsoft.com/office/officeart/2005/8/layout/orgChart1"/>
    <dgm:cxn modelId="{7E594264-AB76-4222-84D1-7F8B3064D7F1}" type="presParOf" srcId="{9750CC8F-A2DE-4753-8599-7192A4A06CDF}" destId="{1581A030-A047-456F-985C-192D5915588F}" srcOrd="3" destOrd="0" presId="urn:microsoft.com/office/officeart/2005/8/layout/orgChart1"/>
    <dgm:cxn modelId="{73E3E65A-6CFB-456E-B535-21900FF83904}" type="presParOf" srcId="{1581A030-A047-456F-985C-192D5915588F}" destId="{94F12A1B-99FF-4B22-A03E-F31B461DE21B}" srcOrd="0" destOrd="0" presId="urn:microsoft.com/office/officeart/2005/8/layout/orgChart1"/>
    <dgm:cxn modelId="{F23CBA74-4C42-4A78-81E6-0D0CF820D193}" type="presParOf" srcId="{94F12A1B-99FF-4B22-A03E-F31B461DE21B}" destId="{7135C25D-D89A-4214-9BD1-D01B3B3114E3}" srcOrd="0" destOrd="0" presId="urn:microsoft.com/office/officeart/2005/8/layout/orgChart1"/>
    <dgm:cxn modelId="{3124E1A9-2A53-4700-8AF1-8FE67D944CDE}" type="presParOf" srcId="{94F12A1B-99FF-4B22-A03E-F31B461DE21B}" destId="{E37A7772-C06C-4ACF-889C-2129B77D7164}" srcOrd="1" destOrd="0" presId="urn:microsoft.com/office/officeart/2005/8/layout/orgChart1"/>
    <dgm:cxn modelId="{EEF6AE3B-5C2B-41A5-8B9F-ADED8DB61B27}" type="presParOf" srcId="{1581A030-A047-456F-985C-192D5915588F}" destId="{EA98E016-1F1C-4EF7-BB2C-7EB3F432A785}" srcOrd="1" destOrd="0" presId="urn:microsoft.com/office/officeart/2005/8/layout/orgChart1"/>
    <dgm:cxn modelId="{FC0EE7E5-F1BC-4F8D-9134-1E33275DD199}" type="presParOf" srcId="{1581A030-A047-456F-985C-192D5915588F}" destId="{A69EE7AF-9930-47D5-AF46-73BAC83B78B2}" srcOrd="2" destOrd="0" presId="urn:microsoft.com/office/officeart/2005/8/layout/orgChart1"/>
    <dgm:cxn modelId="{4C7092C2-D5FA-4B70-A11C-866FA1FAF58B}" type="presParOf" srcId="{7CAA6637-C3C7-4E43-865A-88D8D7786DA5}" destId="{C85636C4-C4BA-4907-B6C7-838E581F087C}" srcOrd="2" destOrd="0" presId="urn:microsoft.com/office/officeart/2005/8/layout/orgChart1"/>
    <dgm:cxn modelId="{DB273B28-E51D-4B2F-A67F-AA2F3616148A}" type="presParOf" srcId="{596C6CF6-8DA2-4737-AD94-A31E03F93323}" destId="{ADF5ABA9-6AC5-4AFC-A5CB-2B0F074489B6}" srcOrd="2" destOrd="0" presId="urn:microsoft.com/office/officeart/2005/8/layout/orgChart1"/>
    <dgm:cxn modelId="{88D9B5DD-AA4D-4411-B247-740C9B837363}" type="presParOf" srcId="{596C6CF6-8DA2-4737-AD94-A31E03F93323}" destId="{6A50ABCF-593E-4742-9AED-61F0044BAE32}" srcOrd="3" destOrd="0" presId="urn:microsoft.com/office/officeart/2005/8/layout/orgChart1"/>
    <dgm:cxn modelId="{12C86D21-0837-4D4F-840A-AA15B0165F55}" type="presParOf" srcId="{6A50ABCF-593E-4742-9AED-61F0044BAE32}" destId="{7BB6F036-D622-4433-BA32-FFA5C8F6F682}" srcOrd="0" destOrd="0" presId="urn:microsoft.com/office/officeart/2005/8/layout/orgChart1"/>
    <dgm:cxn modelId="{36AD9A15-CDB8-41E7-8327-8A2BBE8C6251}" type="presParOf" srcId="{7BB6F036-D622-4433-BA32-FFA5C8F6F682}" destId="{2C5DE3FC-DC16-4527-982D-649AA50005A3}" srcOrd="0" destOrd="0" presId="urn:microsoft.com/office/officeart/2005/8/layout/orgChart1"/>
    <dgm:cxn modelId="{BCBABF95-1D2D-4868-8DD7-60BF810D6AFF}" type="presParOf" srcId="{7BB6F036-D622-4433-BA32-FFA5C8F6F682}" destId="{34354309-C624-4B66-8294-6BB8C32B4E77}" srcOrd="1" destOrd="0" presId="urn:microsoft.com/office/officeart/2005/8/layout/orgChart1"/>
    <dgm:cxn modelId="{1B91D8C6-5157-4EE0-8260-8AEFBE77597F}" type="presParOf" srcId="{6A50ABCF-593E-4742-9AED-61F0044BAE32}" destId="{D277CE84-11D5-4F9C-A46E-91E4259DA1C6}" srcOrd="1" destOrd="0" presId="urn:microsoft.com/office/officeart/2005/8/layout/orgChart1"/>
    <dgm:cxn modelId="{2E77EA93-D03A-4997-AB8F-FEC6BB5063CF}" type="presParOf" srcId="{D277CE84-11D5-4F9C-A46E-91E4259DA1C6}" destId="{967F08FE-35CA-4104-9546-FDC64A84B016}" srcOrd="0" destOrd="0" presId="urn:microsoft.com/office/officeart/2005/8/layout/orgChart1"/>
    <dgm:cxn modelId="{1A239C1C-490B-4BB6-A545-086BB775A097}" type="presParOf" srcId="{D277CE84-11D5-4F9C-A46E-91E4259DA1C6}" destId="{67F77865-8804-4380-8363-79E3E8A83729}" srcOrd="1" destOrd="0" presId="urn:microsoft.com/office/officeart/2005/8/layout/orgChart1"/>
    <dgm:cxn modelId="{825CB2C5-A280-4613-A5BD-DEDF9AA7B316}" type="presParOf" srcId="{67F77865-8804-4380-8363-79E3E8A83729}" destId="{52465AEE-BA59-48EC-B0FB-16DDD256A267}" srcOrd="0" destOrd="0" presId="urn:microsoft.com/office/officeart/2005/8/layout/orgChart1"/>
    <dgm:cxn modelId="{0F651C28-92C0-4296-AA55-BECE7ED21018}" type="presParOf" srcId="{52465AEE-BA59-48EC-B0FB-16DDD256A267}" destId="{CD054440-74E4-43E2-9E6F-B0E95054686E}" srcOrd="0" destOrd="0" presId="urn:microsoft.com/office/officeart/2005/8/layout/orgChart1"/>
    <dgm:cxn modelId="{BFC95AF6-F9F7-476E-A8FC-1678ADEDE8F9}" type="presParOf" srcId="{52465AEE-BA59-48EC-B0FB-16DDD256A267}" destId="{29F575DD-B053-4570-B5C7-33504CBC6F01}" srcOrd="1" destOrd="0" presId="urn:microsoft.com/office/officeart/2005/8/layout/orgChart1"/>
    <dgm:cxn modelId="{00652610-51A5-4967-89DD-CCB428DF7B4B}" type="presParOf" srcId="{67F77865-8804-4380-8363-79E3E8A83729}" destId="{4A876CF7-12BC-4BF8-ACA4-7BC5977E6859}" srcOrd="1" destOrd="0" presId="urn:microsoft.com/office/officeart/2005/8/layout/orgChart1"/>
    <dgm:cxn modelId="{1730D2E2-D942-4A7B-8DAA-BB820A12DA77}" type="presParOf" srcId="{67F77865-8804-4380-8363-79E3E8A83729}" destId="{82C60CC5-B765-44C8-BD6B-F9E88A3882A2}" srcOrd="2" destOrd="0" presId="urn:microsoft.com/office/officeart/2005/8/layout/orgChart1"/>
    <dgm:cxn modelId="{895F2947-8A25-469E-B60E-8ACF1593BFFC}" type="presParOf" srcId="{D277CE84-11D5-4F9C-A46E-91E4259DA1C6}" destId="{64EF67A9-F8D0-4869-B503-6704AC3C6062}" srcOrd="2" destOrd="0" presId="urn:microsoft.com/office/officeart/2005/8/layout/orgChart1"/>
    <dgm:cxn modelId="{66CEE1F6-8DE0-4BF9-A5E2-D60B8416AB9E}" type="presParOf" srcId="{D277CE84-11D5-4F9C-A46E-91E4259DA1C6}" destId="{33DF64B7-1105-41F8-B2A9-04D8450CFE84}" srcOrd="3" destOrd="0" presId="urn:microsoft.com/office/officeart/2005/8/layout/orgChart1"/>
    <dgm:cxn modelId="{2A297533-CE8C-40B3-BDBA-11A6509CE666}" type="presParOf" srcId="{33DF64B7-1105-41F8-B2A9-04D8450CFE84}" destId="{05E21BA7-A7EA-446A-8F5E-CBB2ACF092BF}" srcOrd="0" destOrd="0" presId="urn:microsoft.com/office/officeart/2005/8/layout/orgChart1"/>
    <dgm:cxn modelId="{251C2E10-407A-4863-92E1-9E594FD0C6DD}" type="presParOf" srcId="{05E21BA7-A7EA-446A-8F5E-CBB2ACF092BF}" destId="{85FC5718-62B3-4522-9E68-AAFDF9DAE850}" srcOrd="0" destOrd="0" presId="urn:microsoft.com/office/officeart/2005/8/layout/orgChart1"/>
    <dgm:cxn modelId="{08079E29-E7E1-4B35-8F44-367813EA33EA}" type="presParOf" srcId="{05E21BA7-A7EA-446A-8F5E-CBB2ACF092BF}" destId="{0829A1D4-BFF5-4376-A888-014933732C8A}" srcOrd="1" destOrd="0" presId="urn:microsoft.com/office/officeart/2005/8/layout/orgChart1"/>
    <dgm:cxn modelId="{88B81896-C90E-4F98-81C7-857ADE6634C1}" type="presParOf" srcId="{33DF64B7-1105-41F8-B2A9-04D8450CFE84}" destId="{7F3B3686-769C-4B64-BE08-9C0C2C489410}" srcOrd="1" destOrd="0" presId="urn:microsoft.com/office/officeart/2005/8/layout/orgChart1"/>
    <dgm:cxn modelId="{007C5C3B-DFB7-4072-B3F6-2AC09C6620CC}" type="presParOf" srcId="{33DF64B7-1105-41F8-B2A9-04D8450CFE84}" destId="{8FEAD307-EDAF-4F98-BA66-C43EFE2B6813}" srcOrd="2" destOrd="0" presId="urn:microsoft.com/office/officeart/2005/8/layout/orgChart1"/>
    <dgm:cxn modelId="{20DF321D-9DCD-4887-A0CD-233C0BBDD62A}" type="presParOf" srcId="{6A50ABCF-593E-4742-9AED-61F0044BAE32}" destId="{73CE107F-2DD0-40F3-9D8D-54C992E6A86A}" srcOrd="2" destOrd="0" presId="urn:microsoft.com/office/officeart/2005/8/layout/orgChart1"/>
    <dgm:cxn modelId="{FBB6679B-036D-4E64-A77C-142E9EB0E803}" type="presParOf" srcId="{BF77294A-4499-4DC9-A436-4ABA53663182}" destId="{E163F041-E44D-4727-8783-D915F7DF74BC}" srcOrd="2" destOrd="0" presId="urn:microsoft.com/office/officeart/2005/8/layout/orgChart1"/>
    <dgm:cxn modelId="{7E5A39D0-0434-4EE1-8C2E-9356C75B11B8}" type="presParOf" srcId="{EF167813-0F01-475C-995C-880300E5C74C}" destId="{753F81F8-4583-48E5-9A2A-87EF26F2F64F}" srcOrd="2" destOrd="0" presId="urn:microsoft.com/office/officeart/2005/8/layout/orgChart1"/>
    <dgm:cxn modelId="{AE680FF2-A423-463A-A2F5-F3DA3181E396}" type="presParOf" srcId="{EF167813-0F01-475C-995C-880300E5C74C}" destId="{7BFB199E-9CC5-44C6-A927-27FF91F77318}" srcOrd="3" destOrd="0" presId="urn:microsoft.com/office/officeart/2005/8/layout/orgChart1"/>
    <dgm:cxn modelId="{CA17B8D7-753C-4860-A5D1-F1961C85ACBF}" type="presParOf" srcId="{7BFB199E-9CC5-44C6-A927-27FF91F77318}" destId="{66DD70F7-DEA2-4481-B705-0D7F2197B712}" srcOrd="0" destOrd="0" presId="urn:microsoft.com/office/officeart/2005/8/layout/orgChart1"/>
    <dgm:cxn modelId="{6D2CE01B-E5F4-4153-9EA5-27BDDC4BCD74}" type="presParOf" srcId="{66DD70F7-DEA2-4481-B705-0D7F2197B712}" destId="{EA282373-8E0D-412F-B8E6-84EF41083943}" srcOrd="0" destOrd="0" presId="urn:microsoft.com/office/officeart/2005/8/layout/orgChart1"/>
    <dgm:cxn modelId="{4A320565-61F7-4619-8158-F855A64AEC0B}" type="presParOf" srcId="{66DD70F7-DEA2-4481-B705-0D7F2197B712}" destId="{0A281AA5-C199-4BD0-9248-D49DB5059BDF}" srcOrd="1" destOrd="0" presId="urn:microsoft.com/office/officeart/2005/8/layout/orgChart1"/>
    <dgm:cxn modelId="{04F22842-D45A-4BFA-BCCD-091A3B6392E1}" type="presParOf" srcId="{7BFB199E-9CC5-44C6-A927-27FF91F77318}" destId="{29AA4E71-5EC5-42BA-A326-AC0D0007AEC1}" srcOrd="1" destOrd="0" presId="urn:microsoft.com/office/officeart/2005/8/layout/orgChart1"/>
    <dgm:cxn modelId="{F06A497D-42A4-4472-8D44-37BBE18BD669}" type="presParOf" srcId="{29AA4E71-5EC5-42BA-A326-AC0D0007AEC1}" destId="{796A39A1-318D-4481-9A84-417F21583174}" srcOrd="0" destOrd="0" presId="urn:microsoft.com/office/officeart/2005/8/layout/orgChart1"/>
    <dgm:cxn modelId="{D4AA602B-44B0-4A47-A8BA-79EF7BBD20EA}" type="presParOf" srcId="{29AA4E71-5EC5-42BA-A326-AC0D0007AEC1}" destId="{EF8CEF35-BC28-431B-803B-9FDD1F052019}" srcOrd="1" destOrd="0" presId="urn:microsoft.com/office/officeart/2005/8/layout/orgChart1"/>
    <dgm:cxn modelId="{A4CA8F0B-7DD2-4364-8BF3-65132C7BE6B5}" type="presParOf" srcId="{EF8CEF35-BC28-431B-803B-9FDD1F052019}" destId="{DA9C5BB4-00E8-43FF-ADE1-F339C13BE51C}" srcOrd="0" destOrd="0" presId="urn:microsoft.com/office/officeart/2005/8/layout/orgChart1"/>
    <dgm:cxn modelId="{F0859EA9-1A75-4DEF-B6AF-2D87EE85FACB}" type="presParOf" srcId="{DA9C5BB4-00E8-43FF-ADE1-F339C13BE51C}" destId="{E053BBD8-555D-448B-B3F6-B9BA4DEFE02D}" srcOrd="0" destOrd="0" presId="urn:microsoft.com/office/officeart/2005/8/layout/orgChart1"/>
    <dgm:cxn modelId="{407FE4AF-4EF9-46DE-8A8A-0FC7354E00A7}" type="presParOf" srcId="{DA9C5BB4-00E8-43FF-ADE1-F339C13BE51C}" destId="{CDFCD535-32B4-4670-B68A-C974A338F37D}" srcOrd="1" destOrd="0" presId="urn:microsoft.com/office/officeart/2005/8/layout/orgChart1"/>
    <dgm:cxn modelId="{3190FB95-907C-4681-AD7B-EDEF15542441}" type="presParOf" srcId="{EF8CEF35-BC28-431B-803B-9FDD1F052019}" destId="{1B7CD554-5F44-4889-B1F7-BB0D55F75A3F}" srcOrd="1" destOrd="0" presId="urn:microsoft.com/office/officeart/2005/8/layout/orgChart1"/>
    <dgm:cxn modelId="{566C9AB3-6074-4955-9305-0B21BB20738C}" type="presParOf" srcId="{EF8CEF35-BC28-431B-803B-9FDD1F052019}" destId="{79BF6C79-D77D-41AE-844D-76297A0B2DC1}" srcOrd="2" destOrd="0" presId="urn:microsoft.com/office/officeart/2005/8/layout/orgChart1"/>
    <dgm:cxn modelId="{B388C321-3C6E-45EA-821B-4ECB79612F7D}" type="presParOf" srcId="{7BFB199E-9CC5-44C6-A927-27FF91F77318}" destId="{31D55CF4-61D3-4039-BE81-A713B3C71F9E}" srcOrd="2" destOrd="0" presId="urn:microsoft.com/office/officeart/2005/8/layout/orgChart1"/>
    <dgm:cxn modelId="{BF1E9F38-06EF-4F4C-9D4D-7DB4630E5582}" type="presParOf" srcId="{B6AAD103-DE1B-4CF2-9671-069D6B15C73F}" destId="{053DFDE1-E0F1-4C7A-B6B4-DBC775BECB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A39A1-318D-4481-9A84-417F21583174}">
      <dsp:nvSpPr>
        <dsp:cNvPr id="0" name=""/>
        <dsp:cNvSpPr/>
      </dsp:nvSpPr>
      <dsp:spPr>
        <a:xfrm>
          <a:off x="7013323" y="1474994"/>
          <a:ext cx="91440" cy="254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605"/>
              </a:lnTo>
            </a:path>
          </a:pathLst>
        </a:custGeom>
        <a:noFill/>
        <a:ln w="15875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F81F8-4583-48E5-9A2A-87EF26F2F64F}">
      <dsp:nvSpPr>
        <dsp:cNvPr id="0" name=""/>
        <dsp:cNvSpPr/>
      </dsp:nvSpPr>
      <dsp:spPr>
        <a:xfrm>
          <a:off x="4225943" y="606203"/>
          <a:ext cx="2833099" cy="26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84"/>
              </a:lnTo>
              <a:lnTo>
                <a:pt x="2833099" y="135284"/>
              </a:lnTo>
              <a:lnTo>
                <a:pt x="2833099" y="262587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F67A9-F8D0-4869-B503-6704AC3C6062}">
      <dsp:nvSpPr>
        <dsp:cNvPr id="0" name=""/>
        <dsp:cNvSpPr/>
      </dsp:nvSpPr>
      <dsp:spPr>
        <a:xfrm>
          <a:off x="5432556" y="2335803"/>
          <a:ext cx="1216656" cy="254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02"/>
              </a:lnTo>
              <a:lnTo>
                <a:pt x="1216656" y="127302"/>
              </a:lnTo>
              <a:lnTo>
                <a:pt x="1216656" y="254605"/>
              </a:lnTo>
            </a:path>
          </a:pathLst>
        </a:custGeom>
        <a:noFill/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F08FE-35CA-4104-9546-FDC64A84B016}">
      <dsp:nvSpPr>
        <dsp:cNvPr id="0" name=""/>
        <dsp:cNvSpPr/>
      </dsp:nvSpPr>
      <dsp:spPr>
        <a:xfrm>
          <a:off x="4026267" y="2335803"/>
          <a:ext cx="1406289" cy="254605"/>
        </a:xfrm>
        <a:custGeom>
          <a:avLst/>
          <a:gdLst/>
          <a:ahLst/>
          <a:cxnLst/>
          <a:rect l="0" t="0" r="0" b="0"/>
          <a:pathLst>
            <a:path>
              <a:moveTo>
                <a:pt x="1406289" y="0"/>
              </a:moveTo>
              <a:lnTo>
                <a:pt x="1406289" y="127302"/>
              </a:lnTo>
              <a:lnTo>
                <a:pt x="0" y="127302"/>
              </a:lnTo>
              <a:lnTo>
                <a:pt x="0" y="254605"/>
              </a:lnTo>
            </a:path>
          </a:pathLst>
        </a:custGeom>
        <a:noFill/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5ABA9-6AC5-4AFC-A5CB-2B0F074489B6}">
      <dsp:nvSpPr>
        <dsp:cNvPr id="0" name=""/>
        <dsp:cNvSpPr/>
      </dsp:nvSpPr>
      <dsp:spPr>
        <a:xfrm>
          <a:off x="3272656" y="1474994"/>
          <a:ext cx="2159900" cy="254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02"/>
              </a:lnTo>
              <a:lnTo>
                <a:pt x="2159900" y="127302"/>
              </a:lnTo>
              <a:lnTo>
                <a:pt x="2159900" y="254605"/>
              </a:lnTo>
            </a:path>
          </a:pathLst>
        </a:custGeom>
        <a:noFill/>
        <a:ln w="15875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15657-ED44-46EA-8FE8-5927EC58A49D}">
      <dsp:nvSpPr>
        <dsp:cNvPr id="0" name=""/>
        <dsp:cNvSpPr/>
      </dsp:nvSpPr>
      <dsp:spPr>
        <a:xfrm>
          <a:off x="1342598" y="2335803"/>
          <a:ext cx="733506" cy="254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02"/>
              </a:lnTo>
              <a:lnTo>
                <a:pt x="733506" y="127302"/>
              </a:lnTo>
              <a:lnTo>
                <a:pt x="733506" y="254605"/>
              </a:lnTo>
            </a:path>
          </a:pathLst>
        </a:custGeom>
        <a:noFill/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8E8CE-9F06-466A-B4C3-1150BD08E992}">
      <dsp:nvSpPr>
        <dsp:cNvPr id="0" name=""/>
        <dsp:cNvSpPr/>
      </dsp:nvSpPr>
      <dsp:spPr>
        <a:xfrm>
          <a:off x="609092" y="2335803"/>
          <a:ext cx="733506" cy="254605"/>
        </a:xfrm>
        <a:custGeom>
          <a:avLst/>
          <a:gdLst/>
          <a:ahLst/>
          <a:cxnLst/>
          <a:rect l="0" t="0" r="0" b="0"/>
          <a:pathLst>
            <a:path>
              <a:moveTo>
                <a:pt x="733506" y="0"/>
              </a:moveTo>
              <a:lnTo>
                <a:pt x="733506" y="127302"/>
              </a:lnTo>
              <a:lnTo>
                <a:pt x="0" y="127302"/>
              </a:lnTo>
              <a:lnTo>
                <a:pt x="0" y="254605"/>
              </a:lnTo>
            </a:path>
          </a:pathLst>
        </a:custGeom>
        <a:noFill/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37D70-C567-4108-BA96-2B464EE2DB9C}">
      <dsp:nvSpPr>
        <dsp:cNvPr id="0" name=""/>
        <dsp:cNvSpPr/>
      </dsp:nvSpPr>
      <dsp:spPr>
        <a:xfrm>
          <a:off x="1342598" y="1474994"/>
          <a:ext cx="1930058" cy="254605"/>
        </a:xfrm>
        <a:custGeom>
          <a:avLst/>
          <a:gdLst/>
          <a:ahLst/>
          <a:cxnLst/>
          <a:rect l="0" t="0" r="0" b="0"/>
          <a:pathLst>
            <a:path>
              <a:moveTo>
                <a:pt x="1930058" y="0"/>
              </a:moveTo>
              <a:lnTo>
                <a:pt x="1930058" y="127302"/>
              </a:lnTo>
              <a:lnTo>
                <a:pt x="0" y="127302"/>
              </a:lnTo>
              <a:lnTo>
                <a:pt x="0" y="254605"/>
              </a:lnTo>
            </a:path>
          </a:pathLst>
        </a:custGeom>
        <a:noFill/>
        <a:ln w="15875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0F447-5382-4751-BC37-D2824E981175}">
      <dsp:nvSpPr>
        <dsp:cNvPr id="0" name=""/>
        <dsp:cNvSpPr/>
      </dsp:nvSpPr>
      <dsp:spPr>
        <a:xfrm>
          <a:off x="3272656" y="606203"/>
          <a:ext cx="953286" cy="262587"/>
        </a:xfrm>
        <a:custGeom>
          <a:avLst/>
          <a:gdLst/>
          <a:ahLst/>
          <a:cxnLst/>
          <a:rect l="0" t="0" r="0" b="0"/>
          <a:pathLst>
            <a:path>
              <a:moveTo>
                <a:pt x="953286" y="0"/>
              </a:moveTo>
              <a:lnTo>
                <a:pt x="953286" y="135284"/>
              </a:lnTo>
              <a:lnTo>
                <a:pt x="0" y="135284"/>
              </a:lnTo>
              <a:lnTo>
                <a:pt x="0" y="262587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0D79F-FFCF-435F-8133-9527D67F2DF2}">
      <dsp:nvSpPr>
        <dsp:cNvPr id="0" name=""/>
        <dsp:cNvSpPr/>
      </dsp:nvSpPr>
      <dsp:spPr>
        <a:xfrm>
          <a:off x="3619739" y="0"/>
          <a:ext cx="1212407" cy="606203"/>
        </a:xfrm>
        <a:prstGeom prst="rect">
          <a:avLst/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600" b="1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PRORAČUN</a:t>
          </a:r>
          <a:endParaRPr kumimoji="0" lang="sr-Latn-RS" altLang="sr-Latn-RS" sz="1600" b="1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3619739" y="0"/>
        <a:ext cx="1212407" cy="606203"/>
      </dsp:txXfrm>
    </dsp:sp>
    <dsp:sp modelId="{946B2D62-7DD5-4051-A035-DF6B2FECBEC0}">
      <dsp:nvSpPr>
        <dsp:cNvPr id="0" name=""/>
        <dsp:cNvSpPr/>
      </dsp:nvSpPr>
      <dsp:spPr>
        <a:xfrm>
          <a:off x="2666453" y="868791"/>
          <a:ext cx="1212407" cy="60620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600" b="1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OPĆI DIO</a:t>
          </a:r>
          <a:endParaRPr kumimoji="0" lang="sr-Latn-RS" altLang="sr-Latn-RS" sz="1600" b="1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2666453" y="868791"/>
        <a:ext cx="1212407" cy="606203"/>
      </dsp:txXfrm>
    </dsp:sp>
    <dsp:sp modelId="{DC6DBFDD-8393-4288-8C0E-9A58BC195FBF}">
      <dsp:nvSpPr>
        <dsp:cNvPr id="0" name=""/>
        <dsp:cNvSpPr/>
      </dsp:nvSpPr>
      <dsp:spPr>
        <a:xfrm>
          <a:off x="506552" y="1729600"/>
          <a:ext cx="1672091" cy="606203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RAČUN PRIHODA I RASHODA</a:t>
          </a:r>
          <a:endParaRPr kumimoji="0" lang="sr-Latn-RS" altLang="sr-Latn-RS" sz="1400" b="0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506552" y="1729600"/>
        <a:ext cx="1672091" cy="606203"/>
      </dsp:txXfrm>
    </dsp:sp>
    <dsp:sp modelId="{96079BE0-538D-4DEB-A751-778CB1CAB8E7}">
      <dsp:nvSpPr>
        <dsp:cNvPr id="0" name=""/>
        <dsp:cNvSpPr/>
      </dsp:nvSpPr>
      <dsp:spPr>
        <a:xfrm>
          <a:off x="2888" y="2590409"/>
          <a:ext cx="1212407" cy="606203"/>
        </a:xfrm>
        <a:prstGeom prst="rect">
          <a:avLst/>
        </a:prstGeom>
        <a:solidFill>
          <a:schemeClr val="accent5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PRIHODI</a:t>
          </a:r>
          <a:endParaRPr kumimoji="0" lang="sr-Latn-RS" altLang="sr-Latn-RS" sz="1400" b="0" i="0" u="none" strike="noStrike" kern="1200" cap="none" normalizeH="0" baseline="0">
            <a:ln/>
            <a:effectLst/>
            <a:latin typeface="Arial Narrow" panose="020B0606020202030204" pitchFamily="34" charset="0"/>
          </a:endParaRPr>
        </a:p>
      </dsp:txBody>
      <dsp:txXfrm>
        <a:off x="2888" y="2590409"/>
        <a:ext cx="1212407" cy="606203"/>
      </dsp:txXfrm>
    </dsp:sp>
    <dsp:sp modelId="{7135C25D-D89A-4214-9BD1-D01B3B3114E3}">
      <dsp:nvSpPr>
        <dsp:cNvPr id="0" name=""/>
        <dsp:cNvSpPr/>
      </dsp:nvSpPr>
      <dsp:spPr>
        <a:xfrm>
          <a:off x="1469901" y="2590409"/>
          <a:ext cx="1212407" cy="606203"/>
        </a:xfrm>
        <a:prstGeom prst="rect">
          <a:avLst/>
        </a:prstGeom>
        <a:solidFill>
          <a:schemeClr val="accent5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RASHODI</a:t>
          </a:r>
          <a:endParaRPr kumimoji="0" lang="sr-Latn-RS" altLang="sr-Latn-RS" sz="1400" b="0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1469901" y="2590409"/>
        <a:ext cx="1212407" cy="606203"/>
      </dsp:txXfrm>
    </dsp:sp>
    <dsp:sp modelId="{2C5DE3FC-DC16-4527-982D-649AA50005A3}">
      <dsp:nvSpPr>
        <dsp:cNvPr id="0" name=""/>
        <dsp:cNvSpPr/>
      </dsp:nvSpPr>
      <dsp:spPr>
        <a:xfrm>
          <a:off x="4826353" y="1729600"/>
          <a:ext cx="1212407" cy="606203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RAČUN </a:t>
          </a:r>
          <a:endParaRPr kumimoji="0" lang="sr-Latn-RS" altLang="sr-Latn-RS" sz="1400" b="0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FINANCIRANJA</a:t>
          </a:r>
          <a:endParaRPr kumimoji="0" lang="sr-Latn-RS" altLang="sr-Latn-RS" sz="1400" b="0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4826353" y="1729600"/>
        <a:ext cx="1212407" cy="606203"/>
      </dsp:txXfrm>
    </dsp:sp>
    <dsp:sp modelId="{CD054440-74E4-43E2-9E6F-B0E95054686E}">
      <dsp:nvSpPr>
        <dsp:cNvPr id="0" name=""/>
        <dsp:cNvSpPr/>
      </dsp:nvSpPr>
      <dsp:spPr>
        <a:xfrm>
          <a:off x="2936913" y="2590409"/>
          <a:ext cx="2178707" cy="606203"/>
        </a:xfrm>
        <a:prstGeom prst="rect">
          <a:avLst/>
        </a:prstGeom>
        <a:solidFill>
          <a:schemeClr val="accent5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PRIMICI OD FINANCIJSKE IMOVINE I ZADUŽIVANJA</a:t>
          </a:r>
          <a:endParaRPr kumimoji="0" lang="sr-Latn-RS" altLang="sr-Latn-RS" sz="1400" b="0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2936913" y="2590409"/>
        <a:ext cx="2178707" cy="606203"/>
      </dsp:txXfrm>
    </dsp:sp>
    <dsp:sp modelId="{85FC5718-62B3-4522-9E68-AAFDF9DAE850}">
      <dsp:nvSpPr>
        <dsp:cNvPr id="0" name=""/>
        <dsp:cNvSpPr/>
      </dsp:nvSpPr>
      <dsp:spPr>
        <a:xfrm>
          <a:off x="5370227" y="2590409"/>
          <a:ext cx="2557972" cy="606203"/>
        </a:xfrm>
        <a:prstGeom prst="rect">
          <a:avLst/>
        </a:prstGeom>
        <a:solidFill>
          <a:schemeClr val="accent5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IZDACI ZA FINANCIJSKU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IMOVINU I OTPLATU ZAJMOVA</a:t>
          </a:r>
          <a:endParaRPr kumimoji="0" lang="sr-Latn-RS" altLang="sr-Latn-RS" sz="1400" b="0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5370227" y="2590409"/>
        <a:ext cx="2557972" cy="606203"/>
      </dsp:txXfrm>
    </dsp:sp>
    <dsp:sp modelId="{EA282373-8E0D-412F-B8E6-84EF41083943}">
      <dsp:nvSpPr>
        <dsp:cNvPr id="0" name=""/>
        <dsp:cNvSpPr/>
      </dsp:nvSpPr>
      <dsp:spPr>
        <a:xfrm>
          <a:off x="6151435" y="868791"/>
          <a:ext cx="1815215" cy="60620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600" b="1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POSEBNI DIO</a:t>
          </a:r>
          <a:endParaRPr kumimoji="0" lang="sr-Latn-RS" altLang="sr-Latn-RS" sz="1600" b="1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6151435" y="868791"/>
        <a:ext cx="1815215" cy="606203"/>
      </dsp:txXfrm>
    </dsp:sp>
    <dsp:sp modelId="{E053BBD8-555D-448B-B3F6-B9BA4DEFE02D}">
      <dsp:nvSpPr>
        <dsp:cNvPr id="0" name=""/>
        <dsp:cNvSpPr/>
      </dsp:nvSpPr>
      <dsp:spPr>
        <a:xfrm>
          <a:off x="6293365" y="1729600"/>
          <a:ext cx="1531355" cy="606203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RS" altLang="sr-Latn-RS" sz="1400" b="0" i="0" u="none" strike="noStrike" kern="1200" cap="none" normalizeH="0" baseline="0" dirty="0">
              <a:ln/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PLAN RASHODA I IZDATAKA</a:t>
          </a:r>
          <a:endParaRPr kumimoji="0" lang="sr-Latn-RS" altLang="sr-Latn-RS" sz="1400" b="0" i="0" u="none" strike="noStrike" kern="1200" cap="none" normalizeH="0" baseline="0" dirty="0">
            <a:ln/>
            <a:effectLst/>
            <a:latin typeface="Arial Narrow" panose="020B0606020202030204" pitchFamily="34" charset="0"/>
          </a:endParaRPr>
        </a:p>
      </dsp:txBody>
      <dsp:txXfrm>
        <a:off x="6293365" y="1729600"/>
        <a:ext cx="1531355" cy="606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59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875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7222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5507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183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76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5448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622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620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1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32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162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344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415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596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003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213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6DB1-AD32-4FDF-8B76-3E1583C17148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0BA6-05AC-4BA1-9B7B-5DBCF077D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612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tjevo.hr/" TargetMode="External"/><Relationship Id="rId2" Type="http://schemas.openxmlformats.org/officeDocument/2006/relationships/hyperlink" Target="mailto:grad@kutjevo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63A6D8-6843-47E9-8A66-755D52B57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7719" y="691693"/>
            <a:ext cx="7301132" cy="1655763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Proračun grada Kutjeva za 2022. godinu i projekcije za 2023. i 2024.		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BBADE18-7201-45E0-8C6F-DC823C27A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022" y="2854783"/>
            <a:ext cx="9538281" cy="1655762"/>
          </a:xfrm>
        </p:spPr>
        <p:txBody>
          <a:bodyPr>
            <a:noAutofit/>
          </a:bodyPr>
          <a:lstStyle/>
          <a:p>
            <a:r>
              <a:rPr lang="hr-HR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Vodič za građane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86C9C44-A51F-4362-B059-44C0FC02E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978" y="1067736"/>
            <a:ext cx="866949" cy="111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41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4. Prihodi proračuna za 2022.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560" y="1426128"/>
            <a:ext cx="9905999" cy="4846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u="sng" dirty="0">
                <a:latin typeface="Arial Narrow" panose="020B0606020202030204" pitchFamily="34" charset="0"/>
              </a:rPr>
              <a:t>Prihodi proračuna mogu biti:</a:t>
            </a:r>
          </a:p>
          <a:p>
            <a:r>
              <a:rPr lang="hr-HR" sz="1800" b="1" dirty="0">
                <a:latin typeface="Arial Narrow" panose="020B0606020202030204" pitchFamily="34" charset="0"/>
              </a:rPr>
              <a:t>NENAMJENSKI </a:t>
            </a:r>
            <a:r>
              <a:rPr lang="hr-HR" sz="1800" dirty="0">
                <a:latin typeface="Arial Narrow" panose="020B0606020202030204" pitchFamily="34" charset="0"/>
              </a:rPr>
              <a:t>– mogu se financirati različiti rashodi (poslovanje, javne potrebe, projekti…)</a:t>
            </a:r>
          </a:p>
          <a:p>
            <a:r>
              <a:rPr lang="hr-HR" sz="1800" b="1" dirty="0">
                <a:latin typeface="Arial Narrow" panose="020B0606020202030204" pitchFamily="34" charset="0"/>
              </a:rPr>
              <a:t>NAMJENSKI</a:t>
            </a:r>
            <a:r>
              <a:rPr lang="hr-HR" sz="1800" dirty="0">
                <a:latin typeface="Arial Narrow" panose="020B0606020202030204" pitchFamily="34" charset="0"/>
              </a:rPr>
              <a:t> – prihodi kojima je unaprijed zadana namjena i smiju se utrošiti na točno određene programe: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	</a:t>
            </a:r>
            <a:r>
              <a:rPr lang="hr-HR" sz="1400" dirty="0">
                <a:latin typeface="Arial Narrow" panose="020B0606020202030204" pitchFamily="34" charset="0"/>
              </a:rPr>
              <a:t>KOMUNALNA NAKNADA - prihod namijenjen za održavanje komunalne infrastrukture kroz Program održavanja komunalne 	infrastrukture kojeg uz proračun donosi Gradsko vijeće,</a:t>
            </a:r>
          </a:p>
          <a:p>
            <a:pPr marL="914400" lvl="2" indent="0">
              <a:buNone/>
            </a:pPr>
            <a:r>
              <a:rPr lang="hr-HR" sz="1400" dirty="0">
                <a:latin typeface="Arial Narrow" panose="020B0606020202030204" pitchFamily="34" charset="0"/>
              </a:rPr>
              <a:t>KOMUNALNI DOPRINOS - prihod namijenjen za izgradnju komunalne infrastrukture kroz Program građenja komunalne infrastrukture kojeg uz proračun donosi Gradsko vijeće,</a:t>
            </a:r>
          </a:p>
          <a:p>
            <a:pPr marL="914400" lvl="2" indent="0">
              <a:buNone/>
            </a:pPr>
            <a:r>
              <a:rPr lang="hr-HR" sz="1400" dirty="0">
                <a:latin typeface="Arial Narrow" panose="020B0606020202030204" pitchFamily="34" charset="0"/>
              </a:rPr>
              <a:t>ŠUMSKI DOPRINOS -  prihod namijenjen za izgradnju komunalne infrastrukture kroz Program građenja komunalne infrastrukture kojeg uz proračun donosi Gradsko vijeće,</a:t>
            </a:r>
          </a:p>
          <a:p>
            <a:pPr marL="0" indent="0">
              <a:buNone/>
            </a:pPr>
            <a:r>
              <a:rPr lang="hr-HR" sz="1400" dirty="0">
                <a:latin typeface="Arial Narrow" panose="020B0606020202030204" pitchFamily="34" charset="0"/>
              </a:rPr>
              <a:t>	PRIHOD OD PRODAJE IMOVINE - prihod namijenjen za kapitalne rashode,</a:t>
            </a:r>
          </a:p>
          <a:p>
            <a:pPr marL="0" indent="0">
              <a:buNone/>
            </a:pPr>
            <a:r>
              <a:rPr lang="hr-HR" sz="1400" dirty="0">
                <a:latin typeface="Arial Narrow" panose="020B0606020202030204" pitchFamily="34" charset="0"/>
              </a:rPr>
              <a:t>	POMOĆI – BESPOVRATNA SREDSTAVA (EU, ministarstva, fond) troše se za onu namjenu za koju su i ostvarena (projekti). </a:t>
            </a:r>
            <a:endParaRPr lang="hr-HR" sz="1400" b="1" u="sng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9310456"/>
              </p:ext>
            </p:extLst>
          </p:nvPr>
        </p:nvGraphicFramePr>
        <p:xfrm>
          <a:off x="3365879" y="1878989"/>
          <a:ext cx="8727685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324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5. RASHODI PRORAČUNA ZA 2022. - PROGRAMI, PROJEKTI I AKTIVNOSTI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560" y="1641986"/>
            <a:ext cx="9905999" cy="4631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u="sng" dirty="0">
                <a:latin typeface="Arial Narrow" panose="020B0606020202030204" pitchFamily="34" charset="0"/>
              </a:rPr>
              <a:t>ORGANIZACIJSKA KLASIFIKACIJA RASHODA:</a:t>
            </a:r>
          </a:p>
          <a:p>
            <a:pPr marL="0" indent="0">
              <a:buNone/>
            </a:pPr>
            <a:endParaRPr lang="hr-HR" sz="500" b="1" u="sng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sz="1800" b="1" u="sng" dirty="0">
                <a:latin typeface="Arial Narrow" panose="020B0606020202030204" pitchFamily="34" charset="0"/>
              </a:rPr>
              <a:t>Razdjel 01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GRADSKO VIJEĆE – 148.400,00 kn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URED GRADONAČELNIKA – 5.000,00 kn</a:t>
            </a:r>
          </a:p>
          <a:p>
            <a:pPr marL="0" indent="0">
              <a:buNone/>
            </a:pPr>
            <a:r>
              <a:rPr lang="hr-HR" sz="1800" b="1" u="sng" dirty="0">
                <a:latin typeface="Arial Narrow" panose="020B0606020202030204" pitchFamily="34" charset="0"/>
              </a:rPr>
              <a:t>Razdjel 02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JEDINSTVENI UPRAVNI ODJEL – 21.763.600,00 kn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PRORAČUNSKI KORISNIK – NARODNA KNJIŽNICA I ČITAONICA – 298.100,00 kn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PRORAČUNSKI KORISNIK – DJEČJI VRTIĆ GROZDIĆ – 1.970.700,00 kn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RAZVOJNA AGENCIJA GRADA KUTJEVA – 500.000,00 kn 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604853"/>
              </p:ext>
            </p:extLst>
          </p:nvPr>
        </p:nvGraphicFramePr>
        <p:xfrm>
          <a:off x="1956619" y="1711209"/>
          <a:ext cx="9012821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4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5. RASHODI PRORAČUNA ZA 2022. - PROGRAMI, PROJEKTI I AKTIVNOSTI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245" y="1641986"/>
            <a:ext cx="10864645" cy="4631051"/>
          </a:xfrm>
        </p:spPr>
        <p:txBody>
          <a:bodyPr numCol="2">
            <a:normAutofit fontScale="85000" lnSpcReduction="10000"/>
          </a:bodyPr>
          <a:lstStyle/>
          <a:p>
            <a:pPr marL="0" indent="0">
              <a:buNone/>
            </a:pPr>
            <a:r>
              <a:rPr lang="hr-HR" sz="1800" b="1" u="sng" dirty="0">
                <a:latin typeface="Arial Narrow" panose="020B0606020202030204" pitchFamily="34" charset="0"/>
              </a:rPr>
              <a:t>PROGRAMSKA KLASIFIKACIJA RASHODA: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REDOVNA DJELATNOST GRADSKOG VIJEĆA – 81.400,00 kn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MJESNI ODBORI – 67.000,00 kn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REDOVNA DJELATNOST UREDA GRADONAČELNIKA – 5.000,00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JAVNA UPRAVA I ADMINISTRACIJA – 2.766.900,00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PROGRAM ODRŽAVANJA KOMUNALNE INFRASTRUKTURE – 3.840.500,00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PROGRAM GRADNJE KOMUNALNE INFRASTRUKTURE – 3.835.000,00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PROGRAM ZAŠTITE OKOLIŠA – 372.000,00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PROGRAM UPRAVLJANJA IMOVINOM – 835.000,00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IZRADA PLANSKE DOKUMENTACIJE – 3.159.500,00 kn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 PROGRAM JAVNIH POTREBA U KULTURI – 245.000,00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 PROGRAM JAVNIH POTREBA U ŠKOLSTVU – 270.000,00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 RAZVOJ CIVILNOG DRUŠTVA – 170.500,00 kn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 PROGRAM SOCIJALNE SKRBI – 1.254.700,00 kn 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 PROGRAM JAVNIH POTREBA U SPORTU – 500.000,00 kn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 PROGRAM POTICANJA RAZVOJA GOSPODARSTVA – 85.000,00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 PROGRAM ORGANIZIRANJA I PROVOĐENJA ZAŠTITE I SPAŠAVANJA – 50.500,00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 PROGRAM POTICANJA RAZVOJA TURIZMA – 150.000,00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PROGRAM JAVNIH POTREBA U VATROGASTVU – 465.000,00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PROGRAM KREDITNOG ZADUŽENJA – 3.764.000,00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POSLOVANJE NARODNE KNJIŽNICE I ČITAONICE – 298.100,00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POSLOVANJE DJEČJEG VRTIĆA – 1.970.700,00 kn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hr-HR" sz="1800" dirty="0">
                <a:latin typeface="Arial Narrow" panose="020B0606020202030204" pitchFamily="34" charset="0"/>
              </a:rPr>
              <a:t>RAZVOJNA  AGENCIJA GRADA KUTJEVA – 500.000,00 kn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/>
        </p:nvGraphicFramePr>
        <p:xfrm>
          <a:off x="1956619" y="1711209"/>
          <a:ext cx="9012821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908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5. RASHODI PRORAČUNA ZA 2022. - PROGRAMI, PROJEKTI I AKTIVNOSTI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1641986"/>
            <a:ext cx="11346426" cy="4729317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1. REDOVNA DJELATNOST GRADSKOG VIJEĆA – 81.400,00 kn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700" dirty="0">
                <a:latin typeface="Arial Narrow" panose="020B0606020202030204" pitchFamily="34" charset="0"/>
              </a:rPr>
              <a:t>program obuhvaća naknade članovima Gradskog vijeća i   tekuće donacije političkim strankama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500" b="1" dirty="0">
                <a:latin typeface="Arial Narrow" panose="020B0606020202030204" pitchFamily="34" charset="0"/>
              </a:rPr>
              <a:t>Izvor financiranja: Opći prihodi i primici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6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2. MJESNI ODBORI – 67.000,00 kn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700" dirty="0">
                <a:latin typeface="Arial Narrow" panose="020B0606020202030204" pitchFamily="34" charset="0"/>
              </a:rPr>
              <a:t>program obuhvaća financiranje energije po mjesnim odborima          (plin, voda, električna energija)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500" b="1" dirty="0">
                <a:latin typeface="Arial Narrow" panose="020B0606020202030204" pitchFamily="34" charset="0"/>
              </a:rPr>
              <a:t>Izvor financiranja: Opći prihodi i primici</a:t>
            </a:r>
            <a:r>
              <a:rPr lang="hr-HR" sz="1500" b="1" dirty="0">
                <a:latin typeface="Arial Narrow" panose="020B0606020202030204" pitchFamily="34" charset="0"/>
              </a:rPr>
              <a:t>, Prihodi od posebne namjene</a:t>
            </a:r>
            <a:endParaRPr lang="it-IT" sz="15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hr-HR" sz="16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3. </a:t>
            </a:r>
            <a:r>
              <a:rPr lang="sv-SE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URED GRADONAČELNIKA – 5.000,00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700" dirty="0">
                <a:latin typeface="Arial Narrow" panose="020B0606020202030204" pitchFamily="34" charset="0"/>
              </a:rPr>
              <a:t>program obuhvaća troškove usluge promidžbe i informiranja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500" b="1" dirty="0">
                <a:latin typeface="Arial Narrow" panose="020B0606020202030204" pitchFamily="34" charset="0"/>
              </a:rPr>
              <a:t>Izvor financiranja: Opći prihodi i primici </a:t>
            </a:r>
            <a:endParaRPr lang="hr-HR" sz="14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hr-HR" sz="14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4. JAVNA UPRAVA I ADMINISTRACIJA – 2.766.900,00 kn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700" dirty="0">
                <a:latin typeface="Arial Narrow" panose="020B0606020202030204" pitchFamily="34" charset="0"/>
              </a:rPr>
              <a:t>- program obuhvaća rashode za zaposlene, nabavu sredstava, proizvoda i usluga za rad uprave te opremanje Gradske uprave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500" b="1" dirty="0">
                <a:latin typeface="Arial Narrow" panose="020B0606020202030204" pitchFamily="34" charset="0"/>
              </a:rPr>
              <a:t>Izvor financiranja: Opći prihodi i primici </a:t>
            </a:r>
          </a:p>
          <a:p>
            <a:pPr marL="0" indent="0">
              <a:spcBef>
                <a:spcPts val="600"/>
              </a:spcBef>
              <a:buNone/>
            </a:pPr>
            <a:endParaRPr lang="it-IT" sz="14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5. PROGRAM ODRŽAVANJA KOMUNALNE INFRASTRUKTURE – 3.840.500,00 kn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700" dirty="0">
                <a:latin typeface="Arial Narrow" panose="020B0606020202030204" pitchFamily="34" charset="0"/>
              </a:rPr>
              <a:t>- program obuhvaća opskrbu električnom energijom, izgradnju i održavanje javne rasvjete, održavanje javnih površina, održavanje nerazvrstanih cesta, održavanje građevina javne odvodnje oborinskih voda, održavanje građevina, uređaja i predmeta javne namjene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500" b="1" dirty="0">
                <a:latin typeface="Arial Narrow" panose="020B0606020202030204" pitchFamily="34" charset="0"/>
              </a:rPr>
              <a:t>Izvor financiranja: Opći prihodi i primici</a:t>
            </a:r>
            <a:r>
              <a:rPr lang="hr-HR" sz="1500" b="1" dirty="0">
                <a:latin typeface="Arial Narrow" panose="020B0606020202030204" pitchFamily="34" charset="0"/>
              </a:rPr>
              <a:t>, Prihodi od posebne namjene,     Prihodi od zakupa, prodaje i koncesije poljoprivrednog zemljišta, Prihodi od     šumskog doprinosa</a:t>
            </a:r>
            <a:endParaRPr lang="it-IT" sz="15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hr-HR" sz="16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0172525"/>
              </p:ext>
            </p:extLst>
          </p:nvPr>
        </p:nvGraphicFramePr>
        <p:xfrm>
          <a:off x="1927122" y="1711209"/>
          <a:ext cx="9012821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6739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5. RASHODI PRORAČUNA ZA 2022. - PROGRAMI, PROJEKTI I AKTIVNOSTI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1641986"/>
            <a:ext cx="11346426" cy="4768646"/>
          </a:xfrm>
        </p:spPr>
        <p:txBody>
          <a:bodyPr numCol="2"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6. PROGRAM GRADNJE KOMUNALNE INFRASTRUKTURE – 3.835.000,00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modernizaciju cesta i ulica, izgradnju           vodovodnog i kanalizacijskog sustava te kapitalni projekt </a:t>
            </a:r>
            <a:r>
              <a:rPr lang="hr-HR" sz="1600" b="1" dirty="0">
                <a:latin typeface="Arial Narrow" panose="020B0606020202030204" pitchFamily="34" charset="0"/>
              </a:rPr>
              <a:t>MODERNIZACIJA JAVNE RASVJETE NA PODRUČJU GRADA KUTJEVA – 3.700.000,00 kn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primici, Prihodi od nefinancijske imovine, Prihodi od posebne namjene, Namjenski prihodi od zaduživanja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7. PROGRAM ZAŠTITE OKOLIŠA – 372.000,00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ostale komunalne usluge za smanjenje zagađivanja i upravljanje otpadom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primici, Prihodi od posebne namjene</a:t>
            </a: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8. PROGRAM UPRAVLJANJA IMOVINOM – 835.000,00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tekuće i investicijsko održavanje objekata po mjesnim odborima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primici, Prihodi od nefinancijske imovine</a:t>
            </a: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9. IZRADA PLANSKE DOKUMENTACIJE – 3.159.500,00 kn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izradu projektne dokumentacije, prostorne planove  te kapitalni projekt </a:t>
            </a:r>
            <a:r>
              <a:rPr lang="hr-HR" sz="1600" b="1" dirty="0">
                <a:latin typeface="Arial Narrow" panose="020B0606020202030204" pitchFamily="34" charset="0"/>
              </a:rPr>
              <a:t>PROJEKTNA DOKUMENTACIJA ZA KUĆU GRAŠEVINE – 2.909.500,00 kn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 Izvor financiranja: Opći prihodi i primici, Pomoći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10. </a:t>
            </a: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PROGRAM JAVNIH POTREBA U KULTURI – 245.000,00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pl-PL" sz="1600" dirty="0">
                <a:latin typeface="Arial Narrow" panose="020B0606020202030204" pitchFamily="34" charset="0"/>
              </a:rPr>
              <a:t>program obuhvaća financiranje kulturnih udruga i vjerskih zajednica te sredstva za proslavu Dana Grada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400" b="1" dirty="0">
                <a:latin typeface="Arial Narrow" panose="020B0606020202030204" pitchFamily="34" charset="0"/>
              </a:rPr>
              <a:t> Izvor financiranja: Opći prihodi i primici</a:t>
            </a:r>
            <a:endParaRPr lang="pl-PL" sz="16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/>
        </p:nvGraphicFramePr>
        <p:xfrm>
          <a:off x="1927122" y="1711209"/>
          <a:ext cx="9012821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938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5. RASHODI PRORAČUNA ZA 2022. - PROGRAMI, PROJEKTI I AKTIVNOSTI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1641985"/>
            <a:ext cx="11346426" cy="4916133"/>
          </a:xfrm>
        </p:spPr>
        <p:txBody>
          <a:bodyPr numCol="2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11. </a:t>
            </a: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PROGRAM JAVNIH POTREBA U ŠKOLSTVU – 270.000,00 kn </a:t>
            </a:r>
            <a:endParaRPr lang="hr-HR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donacije Osnovnoj školi Zdenka Turkovića te ulaganje u obrazovanje (vozne karte, nagrade)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 </a:t>
            </a:r>
          </a:p>
          <a:p>
            <a:pPr marL="0" indent="0">
              <a:spcBef>
                <a:spcPts val="600"/>
              </a:spcBef>
              <a:buNone/>
            </a:pPr>
            <a:endParaRPr lang="pl-PL" sz="16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12. RAZVOJ CIVILNOG DRUŠTVA – 170.500,00 kn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pl-PL" sz="1600" dirty="0">
                <a:latin typeface="Arial Narrow" panose="020B0606020202030204" pitchFamily="34" charset="0"/>
              </a:rPr>
              <a:t>program obuhvaća financiranje udruga civilnog društva, te donacije za Crveni križ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400" b="1" dirty="0">
                <a:latin typeface="Arial Narrow" panose="020B0606020202030204" pitchFamily="34" charset="0"/>
              </a:rPr>
              <a:t>Izvor financiranj</a:t>
            </a:r>
            <a:r>
              <a:rPr lang="hr-HR" sz="1400" b="1" dirty="0">
                <a:latin typeface="Arial Narrow" panose="020B0606020202030204" pitchFamily="34" charset="0"/>
              </a:rPr>
              <a:t>a</a:t>
            </a:r>
            <a:r>
              <a:rPr lang="it-IT" sz="1400" b="1" dirty="0">
                <a:latin typeface="Arial Narrow" panose="020B0606020202030204" pitchFamily="34" charset="0"/>
              </a:rPr>
              <a:t>: Opći prihodi i primici </a:t>
            </a:r>
          </a:p>
          <a:p>
            <a:pPr marL="0" indent="0">
              <a:spcBef>
                <a:spcPts val="600"/>
              </a:spcBef>
              <a:buNone/>
            </a:pPr>
            <a:endParaRPr lang="pl-PL" sz="16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13. PROGRAM SOCIJALNE SKRBI – 1.254.700,00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pl-PL" sz="1600" dirty="0">
                <a:latin typeface="Arial Narrow" panose="020B0606020202030204" pitchFamily="34" charset="0"/>
              </a:rPr>
              <a:t>program obuhvaća pomoć stanovništvu kroz različite aktivnosti – stipendije, dar za dijete, priključci na vodovod, božićnice za umirovljenike, jednokratne pomoći, naknadu za ogrjev...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pl-PL" sz="1600" dirty="0">
                <a:latin typeface="Arial Narrow" panose="020B0606020202030204" pitchFamily="34" charset="0"/>
              </a:rPr>
              <a:t>program obuhvaća i Javni rad sufinanciran sredstvima Hrvatskog zavoda za zapošljavanje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b="1" dirty="0">
                <a:latin typeface="Arial Narrow" panose="020B0606020202030204" pitchFamily="34" charset="0"/>
              </a:rPr>
              <a:t>Izvor financiranja: Opći prihodi i primici, Pomoći, Prohodi od posebne namjene</a:t>
            </a:r>
          </a:p>
          <a:p>
            <a:pPr marL="0" indent="0">
              <a:spcBef>
                <a:spcPts val="600"/>
              </a:spcBef>
              <a:buNone/>
            </a:pPr>
            <a:endParaRPr lang="pl-PL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14. PROGRAM JAVNIH POTREBA U SPORTU – 500.000,00 kn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pl-PL" sz="1600" dirty="0">
                <a:latin typeface="Arial Narrow" panose="020B0606020202030204" pitchFamily="34" charset="0"/>
              </a:rPr>
              <a:t>program obuhvaća financiranje sportskih udruga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b="1" dirty="0">
                <a:latin typeface="Arial Narrow" panose="020B0606020202030204" pitchFamily="34" charset="0"/>
              </a:rPr>
              <a:t>Izvor financiranja: Opći prihodi i primici </a:t>
            </a:r>
          </a:p>
          <a:p>
            <a:pPr marL="0" indent="0">
              <a:spcBef>
                <a:spcPts val="600"/>
              </a:spcBef>
              <a:buNone/>
            </a:pPr>
            <a:endParaRPr lang="pl-PL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15. PROGRAM POTICANJA RAZVOJA GOSPODARSTVA – 85.000,00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program obuhvaća subvencije za osiguranje stoke i usjeva te sufinanciranje klonske selekcije graševine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Izvor financiranja: Opći prihodi i primici, Prihodi od posebne namjene, pći poslovi vezani uz rad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/>
        </p:nvGraphicFramePr>
        <p:xfrm>
          <a:off x="1927122" y="1711209"/>
          <a:ext cx="9012821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930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5. RASHODI PRORAČUNA ZA 2022. - PROGRAMI, PROJEKTI I AKTIVNOSTI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1510018"/>
            <a:ext cx="11346426" cy="5185750"/>
          </a:xfrm>
        </p:spPr>
        <p:txBody>
          <a:bodyPr numCol="2"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16. </a:t>
            </a: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PROGRAM ORGANIZIRANJA I PROVOĐENJA ZAŠTITE I SPAŠAVANJA – 50.500,00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rashode za meteorološku postaju, zaštitu i spašavanje te djelovanje HGSS-a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6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17. PROGRAM POTICANJA RAZVOJA TURIZMA – 150.000,00 kn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financiranje rada Turističke zajednice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 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18. PROGRAM JAVNIH POTREBA U VATROGASTVU – 465.000,00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rashode za Javnu vatrogasnu postrojbu i     vatrogasna društva na području Grada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hr-HR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19. </a:t>
            </a: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PROGRAM KREDITNOG ZADUŽENJA – 3.764.000,00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otplatu kredita – kratkoročni i anuiteti za dugoročni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20. </a:t>
            </a: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POSLOVANJE NARODNE KNJIŽNICE I ČITAONICE – 298.100,00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obavljanje redovne djelatnosti knjižnice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primici, Vlastiti prihodi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21. POSLOVANJE DJEČJEG VRTIĆA – 1.970.700,00 kn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obavljanje redovne djelatnosti dječjeg vrtića Grozdić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primici, Vlastiti prihodi, Prohodi od posebne namjene </a:t>
            </a:r>
          </a:p>
          <a:p>
            <a:pPr marL="0" indent="0">
              <a:spcBef>
                <a:spcPts val="600"/>
              </a:spcBef>
              <a:buNone/>
            </a:pPr>
            <a:endParaRPr lang="hr-HR" sz="1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22. RAZVOJNA  AGENCIJA GRADA KUTJEVA – 500.000,00 kn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1600" dirty="0">
                <a:latin typeface="Arial Narrow" panose="020B0606020202030204" pitchFamily="34" charset="0"/>
              </a:rPr>
              <a:t>program obuhvaća poslovanje Razvojne agencije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1400" b="1" dirty="0">
                <a:latin typeface="Arial Narrow" panose="020B0606020202030204" pitchFamily="34" charset="0"/>
              </a:rPr>
              <a:t>Izvor financiranja: Opći prihodi i primici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/>
        </p:nvGraphicFramePr>
        <p:xfrm>
          <a:off x="1927122" y="1711209"/>
          <a:ext cx="9012821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045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6. KONTAKTI I KORISNE INFORMACIJE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560" y="1426127"/>
            <a:ext cx="9905999" cy="5131991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hr-HR" sz="2000" b="1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>
                <a:latin typeface="Arial Narrow" panose="020B0606020202030204" pitchFamily="34" charset="0"/>
              </a:rPr>
              <a:t>Grad Kutjevo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>
                <a:latin typeface="Arial Narrow" panose="020B0606020202030204" pitchFamily="34" charset="0"/>
              </a:rPr>
              <a:t>Trg graševine 1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>
                <a:latin typeface="Arial Narrow" panose="020B0606020202030204" pitchFamily="34" charset="0"/>
              </a:rPr>
              <a:t>34340 Kutjevo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>
                <a:latin typeface="Arial Narrow" panose="020B0606020202030204" pitchFamily="34" charset="0"/>
              </a:rPr>
              <a:t>OIB: 51418894400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>
                <a:latin typeface="Arial Narrow" panose="020B0606020202030204" pitchFamily="34" charset="0"/>
              </a:rPr>
              <a:t>Gradonačelnik: Josip Budimir, mag. oec.</a:t>
            </a:r>
          </a:p>
          <a:p>
            <a:pPr marL="0" indent="0">
              <a:buNone/>
            </a:pPr>
            <a:endParaRPr lang="hr-HR" sz="2000" b="1" dirty="0">
              <a:latin typeface="Arial Narrow" panose="020B0606020202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800" b="1" dirty="0">
                <a:latin typeface="Arial Narrow" panose="020B0606020202030204" pitchFamily="34" charset="0"/>
              </a:rPr>
              <a:t>Kontakt: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800" b="1" dirty="0">
                <a:latin typeface="Arial Narrow" panose="020B0606020202030204" pitchFamily="34" charset="0"/>
              </a:rPr>
              <a:t>034/315-008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800" b="1" dirty="0"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grad@kutjevo.hr</a:t>
            </a:r>
            <a:r>
              <a:rPr lang="hr-HR" sz="2800" b="1" dirty="0">
                <a:latin typeface="Arial Narrow" panose="020B0606020202030204" pitchFamily="34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800" b="1" dirty="0"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www.kutjevo.hr</a:t>
            </a:r>
            <a:r>
              <a:rPr lang="hr-HR" sz="2800" b="1" dirty="0">
                <a:latin typeface="Arial Narrow" panose="020B0606020202030204" pitchFamily="34" charset="0"/>
              </a:rPr>
              <a:t> 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/>
        </p:nvGraphicFramePr>
        <p:xfrm>
          <a:off x="2241755" y="1711209"/>
          <a:ext cx="8727685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530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4D98FD-3672-45B1-B7DF-2ED46178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23" y="635296"/>
            <a:ext cx="9268945" cy="715332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1. Uvodna riječ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5D5723-7599-4744-8AA3-4F0F671F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23" y="1658143"/>
            <a:ext cx="9905999" cy="35417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000" dirty="0">
                <a:latin typeface="Arial Narrow" panose="020B0606020202030204" pitchFamily="34" charset="0"/>
              </a:rPr>
              <a:t>Poštovani sugrađani,</a:t>
            </a:r>
          </a:p>
          <a:p>
            <a:pPr marL="0" indent="0" algn="just">
              <a:buNone/>
            </a:pPr>
            <a:r>
              <a:rPr lang="hr-HR" sz="2000" dirty="0">
                <a:latin typeface="Arial Narrow" panose="020B0606020202030204" pitchFamily="34" charset="0"/>
              </a:rPr>
              <a:t>proces strateškog planiranja, izrade, donošenja i izvršenja proračuna od velike je važnosti za funkcioniranje svake lokalne samouprave pa tako i Grada Kutjeva. Kako bismo vam omogućili dostupnost podataka o prohodima i rashodima Grada, predviđenim aktivnostima i projektima izradili smo ovaj Vodič u kojem ćete saznati što je proračun, od čega se sastoji, koji su raspoloživi izvori financiranja te koji su planirani programi, projekti i aktivnosti koji će biti financirani u  2022. godini. </a:t>
            </a:r>
          </a:p>
          <a:p>
            <a:pPr marL="0" indent="0" algn="just">
              <a:buNone/>
            </a:pPr>
            <a:r>
              <a:rPr lang="hr-HR" sz="2000" dirty="0">
                <a:latin typeface="Arial Narrow" panose="020B0606020202030204" pitchFamily="34" charset="0"/>
              </a:rPr>
              <a:t>			</a:t>
            </a:r>
          </a:p>
          <a:p>
            <a:pPr marL="0" indent="0" algn="just">
              <a:buNone/>
            </a:pPr>
            <a:r>
              <a:rPr lang="hr-HR" sz="2000" dirty="0">
                <a:latin typeface="Arial Narrow" panose="020B0606020202030204" pitchFamily="34" charset="0"/>
              </a:rPr>
              <a:t>				Vaš gradonačelnik Josip Budimir, mag. oec.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330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2. Što je proračun?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56" y="1720980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>
                <a:latin typeface="Arial Narrow" panose="020B0606020202030204" pitchFamily="34" charset="0"/>
              </a:rPr>
              <a:t>Proračun je akt kojim se procjenjuju prihodi i primici te utvrđuju rashodi i izdaci jedinice lokalne samouprave za proračunsku godinu, a sadrži i projekciju prihoda i primitaka te rashoda i izdataka za slijedeće dvije godine. </a:t>
            </a:r>
          </a:p>
          <a:p>
            <a:pPr algn="just"/>
            <a:r>
              <a:rPr lang="hr-HR" dirty="0">
                <a:latin typeface="Arial Narrow" panose="020B0606020202030204" pitchFamily="34" charset="0"/>
              </a:rPr>
              <a:t>Proračun se odnosi na fiskalnu godinu koja predstavlja razdoblje od 12 mjeseci - od početka pa do kraja godine. </a:t>
            </a:r>
          </a:p>
          <a:p>
            <a:pPr algn="just"/>
            <a:r>
              <a:rPr lang="hr-HR" dirty="0">
                <a:latin typeface="Arial Narrow" panose="020B0606020202030204" pitchFamily="34" charset="0"/>
              </a:rPr>
              <a:t>Sastoji se od Općeg i Posebnog dijela te obrazloženja. </a:t>
            </a:r>
          </a:p>
          <a:p>
            <a:pPr algn="just"/>
            <a:r>
              <a:rPr lang="hr-HR" dirty="0">
                <a:latin typeface="Arial Narrow" panose="020B0606020202030204" pitchFamily="34" charset="0"/>
              </a:rPr>
              <a:t>Zakonodavni akt kojim su regulirana sva pitanja vezana uz proračun je Zakon o proračunu (»Narodne novine«, broj 87/08, 136/12, 15/15).</a:t>
            </a:r>
          </a:p>
        </p:txBody>
      </p:sp>
    </p:spTree>
    <p:extLst>
      <p:ext uri="{BB962C8B-B14F-4D97-AF65-F5344CB8AC3E}">
        <p14:creationId xmlns:p14="http://schemas.microsoft.com/office/powerpoint/2010/main" val="101408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2. Što je proračun?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56" y="1426128"/>
            <a:ext cx="9905999" cy="52263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6400" b="1" u="sng" dirty="0">
                <a:latin typeface="Arial Narrow" panose="020B0606020202030204" pitchFamily="34" charset="0"/>
              </a:rPr>
              <a:t>PRORAČUNSKA NAČELA:</a:t>
            </a:r>
          </a:p>
          <a:p>
            <a:pPr algn="just"/>
            <a:r>
              <a:rPr lang="hr-HR" sz="6400" b="1" dirty="0">
                <a:latin typeface="Arial Narrow" panose="020B0606020202030204" pitchFamily="34" charset="0"/>
              </a:rPr>
              <a:t>NAČELO JEDINSTVA I TOČNOSTI PRORAČUNA </a:t>
            </a:r>
            <a:r>
              <a:rPr lang="hr-HR" sz="6400" dirty="0">
                <a:latin typeface="Arial Narrow" panose="020B0606020202030204" pitchFamily="34" charset="0"/>
              </a:rPr>
              <a:t>– svi prihodi i rashodi svih proračunskih korisnika trebaju se iskazivati po bruto načelu, svi njihovi rashodi trebaju se iskazivati po funkcijama i programima u visini utvrđenoj proračunom, a svi prijedlozi zakona, uredbi i akata koje donose Vlada i Sabor trebaju sadržavati procjenu njihovog učinka na proračunu.</a:t>
            </a:r>
          </a:p>
          <a:p>
            <a:pPr algn="just"/>
            <a:r>
              <a:rPr lang="hr-HR" sz="6400" b="1" dirty="0">
                <a:latin typeface="Arial Narrow" panose="020B0606020202030204" pitchFamily="34" charset="0"/>
              </a:rPr>
              <a:t>NAČELO JEDNE GODINE</a:t>
            </a:r>
            <a:r>
              <a:rPr lang="hr-HR" sz="6400" dirty="0">
                <a:latin typeface="Arial Narrow" panose="020B0606020202030204" pitchFamily="34" charset="0"/>
              </a:rPr>
              <a:t>– proračun se donosi za proračunsku godinu koja je istovjetna kalendarskoj godini i vrijedi za tu godinu.</a:t>
            </a:r>
          </a:p>
          <a:p>
            <a:pPr algn="just"/>
            <a:r>
              <a:rPr lang="hr-HR" sz="6400" b="1" dirty="0">
                <a:latin typeface="Arial Narrow" panose="020B0606020202030204" pitchFamily="34" charset="0"/>
              </a:rPr>
              <a:t>NAČELO URAVNOTEŽENOSTI </a:t>
            </a:r>
            <a:r>
              <a:rPr lang="hr-HR" sz="6400" dirty="0">
                <a:latin typeface="Arial Narrow" panose="020B0606020202030204" pitchFamily="34" charset="0"/>
              </a:rPr>
              <a:t>– proračun mora biti uravnotežen odnosno ukupni prihodi i primici pokrivaju ukupne rashode i izdatke.</a:t>
            </a:r>
          </a:p>
          <a:p>
            <a:pPr algn="just"/>
            <a:r>
              <a:rPr lang="hr-HR" sz="6400" b="1" dirty="0">
                <a:latin typeface="Arial Narrow" panose="020B0606020202030204" pitchFamily="34" charset="0"/>
              </a:rPr>
              <a:t>NAČELO OBRAČUNSKE JEDINICE </a:t>
            </a:r>
            <a:r>
              <a:rPr lang="hr-HR" sz="6400" dirty="0">
                <a:latin typeface="Arial Narrow" panose="020B0606020202030204" pitchFamily="34" charset="0"/>
              </a:rPr>
              <a:t>– prihodi, primici, rashodi i izdaci iskazuju se u kunama kao i financijski izvještaji.</a:t>
            </a:r>
          </a:p>
          <a:p>
            <a:pPr algn="just"/>
            <a:r>
              <a:rPr lang="hr-HR" sz="6400" b="1" dirty="0">
                <a:latin typeface="Arial Narrow" panose="020B0606020202030204" pitchFamily="34" charset="0"/>
              </a:rPr>
              <a:t>NAČELO UNIVERZALNOSTI </a:t>
            </a:r>
            <a:r>
              <a:rPr lang="hr-HR" sz="6400" dirty="0">
                <a:latin typeface="Arial Narrow" panose="020B0606020202030204" pitchFamily="34" charset="0"/>
              </a:rPr>
              <a:t>– prihodi i primici služe za podmirivanje svih rashoda i izdataka osim ako zakonima i odlukama nije drugačije propisano (za financiranje određenih rashoda i izdataka koriste se namjenski prihodi i primici). </a:t>
            </a:r>
          </a:p>
          <a:p>
            <a:pPr algn="just"/>
            <a:r>
              <a:rPr lang="hr-HR" sz="6400" b="1" dirty="0">
                <a:latin typeface="Arial Narrow" panose="020B0606020202030204" pitchFamily="34" charset="0"/>
              </a:rPr>
              <a:t>NAČELO SPECIFIKACIJE </a:t>
            </a:r>
            <a:r>
              <a:rPr lang="hr-HR" sz="6400" dirty="0">
                <a:latin typeface="Arial Narrow" panose="020B0606020202030204" pitchFamily="34" charset="0"/>
              </a:rPr>
              <a:t>– svi prihodi trebaju biti raspoređeni po ekonomskoj klasifikaciji i iskazani prema izvorima, a rashodi prema proračunskim klasifikacijama te uravnoteženi s prihodima.</a:t>
            </a:r>
          </a:p>
          <a:p>
            <a:pPr algn="just"/>
            <a:r>
              <a:rPr lang="hr-HR" sz="6400" b="1" dirty="0">
                <a:latin typeface="Arial Narrow" panose="020B0606020202030204" pitchFamily="34" charset="0"/>
              </a:rPr>
              <a:t>NAČELO DOBROG FINANCIJSKOG UPRAVLJANJA </a:t>
            </a:r>
            <a:r>
              <a:rPr lang="hr-HR" sz="6400" dirty="0">
                <a:latin typeface="Arial Narrow" panose="020B0606020202030204" pitchFamily="34" charset="0"/>
              </a:rPr>
              <a:t>– proračunska sredstva se moraju koristiti ekonomično, učinkovito i djelotvorno.</a:t>
            </a:r>
          </a:p>
          <a:p>
            <a:pPr algn="just"/>
            <a:r>
              <a:rPr lang="hr-HR" sz="6400" b="1" dirty="0">
                <a:latin typeface="Arial Narrow" panose="020B0606020202030204" pitchFamily="34" charset="0"/>
              </a:rPr>
              <a:t>NAČELO TRANSPARENTNOSTI </a:t>
            </a:r>
            <a:r>
              <a:rPr lang="hr-HR" sz="6400" dirty="0">
                <a:latin typeface="Arial Narrow" panose="020B0606020202030204" pitchFamily="34" charset="0"/>
              </a:rPr>
              <a:t>– proračun i svi uz njih vezanih dokumenti trebaju biti dostupni javnosti.</a:t>
            </a:r>
          </a:p>
          <a:p>
            <a:endParaRPr lang="hr-H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65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2. Što je proračun?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56" y="1426128"/>
            <a:ext cx="9905999" cy="4597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u="sng" dirty="0">
                <a:latin typeface="Arial Narrow" panose="020B0606020202030204" pitchFamily="34" charset="0"/>
              </a:rPr>
              <a:t>STRUKTURA PRORAČUNA</a:t>
            </a:r>
          </a:p>
          <a:p>
            <a:pPr marL="0" indent="0">
              <a:buNone/>
            </a:pPr>
            <a:r>
              <a:rPr lang="hr-HR" sz="1600" b="1" dirty="0">
                <a:latin typeface="Arial Narrow" panose="020B0606020202030204" pitchFamily="34" charset="0"/>
              </a:rPr>
              <a:t>OPĆI DIO PRORAČUNA </a:t>
            </a:r>
            <a:r>
              <a:rPr lang="hr-HR" sz="1600" dirty="0">
                <a:latin typeface="Arial Narrow" panose="020B0606020202030204" pitchFamily="34" charset="0"/>
              </a:rPr>
              <a:t>– sastoji se od Računa prihoda i rashoda te Računa financiranja u kojima su prihodi i primici prikazani prema prirodnim vrstama, a rashodi i izdaci prema ekonomskoj namjeni kojoj služe</a:t>
            </a:r>
          </a:p>
          <a:p>
            <a:pPr marL="0" indent="0">
              <a:buNone/>
            </a:pPr>
            <a:r>
              <a:rPr lang="hr-HR" sz="1600" b="1" dirty="0">
                <a:latin typeface="Arial Narrow" panose="020B0606020202030204" pitchFamily="34" charset="0"/>
              </a:rPr>
              <a:t>POSEBNI DIO PRORAČUNA </a:t>
            </a:r>
            <a:r>
              <a:rPr lang="hr-HR" sz="1600" dirty="0">
                <a:latin typeface="Arial Narrow" panose="020B0606020202030204" pitchFamily="34" charset="0"/>
              </a:rPr>
              <a:t>– čine ga svi planirani rashodi i izdaci razvrstani prema propisanim proračunskim klasifikacijama 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AAFF9444-0173-48E6-9724-7368EE9C1E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3639890"/>
              </p:ext>
            </p:extLst>
          </p:nvPr>
        </p:nvGraphicFramePr>
        <p:xfrm>
          <a:off x="3079459" y="3196204"/>
          <a:ext cx="7969540" cy="3204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30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3. Proračun grada kutjeva za 2022. godinu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56" y="1426128"/>
            <a:ext cx="9905999" cy="4597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latin typeface="Arial Narrow" panose="020B0606020202030204" pitchFamily="34" charset="0"/>
              </a:rPr>
              <a:t>Plan Proračun za 2022. godinu s projekcijama za 2023. i 2024. godinu te usporedba s 2021. godinom: </a:t>
            </a:r>
          </a:p>
          <a:p>
            <a:pPr marL="0" indent="0">
              <a:buNone/>
            </a:pPr>
            <a:endParaRPr lang="hr-HR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b="1" u="sng" dirty="0">
                <a:latin typeface="Arial Narrow" panose="020B0606020202030204" pitchFamily="34" charset="0"/>
              </a:rPr>
              <a:t>2022. godina: </a:t>
            </a:r>
          </a:p>
          <a:p>
            <a:pPr marL="0" indent="0">
              <a:buNone/>
            </a:pPr>
            <a:r>
              <a:rPr lang="hr-HR" b="1" dirty="0">
                <a:latin typeface="Arial Narrow" panose="020B0606020202030204" pitchFamily="34" charset="0"/>
              </a:rPr>
              <a:t>PRIHODI: 25.901.100,00 kn</a:t>
            </a:r>
          </a:p>
          <a:p>
            <a:pPr marL="0" indent="0">
              <a:buNone/>
            </a:pPr>
            <a:r>
              <a:rPr lang="hr-HR" b="1" dirty="0">
                <a:latin typeface="Arial Narrow" panose="020B0606020202030204" pitchFamily="34" charset="0"/>
              </a:rPr>
              <a:t>RASHODI: 20.921.800,00 kn</a:t>
            </a:r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A1C608CA-922B-4F9E-BBEF-328D3BF5FD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827689"/>
              </p:ext>
            </p:extLst>
          </p:nvPr>
        </p:nvGraphicFramePr>
        <p:xfrm>
          <a:off x="5630410" y="2223083"/>
          <a:ext cx="5527645" cy="3902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1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3. Proračun grada kutjeva za 2022. godinu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56" y="1426128"/>
            <a:ext cx="9905999" cy="5308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u="sng" dirty="0">
                <a:latin typeface="Arial Narrow" panose="020B0606020202030204" pitchFamily="34" charset="0"/>
              </a:rPr>
              <a:t>STRUKTURA PRIHODA I PRIMITAKA</a:t>
            </a:r>
          </a:p>
          <a:p>
            <a:pPr marL="0" indent="0">
              <a:buNone/>
            </a:pPr>
            <a:r>
              <a:rPr lang="hr-HR" sz="2000" dirty="0">
                <a:latin typeface="Arial Narrow" panose="020B0606020202030204" pitchFamily="34" charset="0"/>
              </a:rPr>
              <a:t>U Proračunu za 2022. godinu planiraju se prihodi u iznosu 25.901.100,00 kn:</a:t>
            </a:r>
          </a:p>
          <a:p>
            <a:r>
              <a:rPr lang="hr-HR" sz="2000" dirty="0">
                <a:latin typeface="Arial Narrow" panose="020B0606020202030204" pitchFamily="34" charset="0"/>
              </a:rPr>
              <a:t>PRIHODI POSLOVANJA – 25.751.100,00 kn</a:t>
            </a:r>
          </a:p>
          <a:p>
            <a:r>
              <a:rPr lang="hr-HR" sz="2000" dirty="0">
                <a:latin typeface="Arial Narrow" panose="020B0606020202030204" pitchFamily="34" charset="0"/>
              </a:rPr>
              <a:t>PRIHODI OD PRODAJE NEFINANCIJSKE IMOVINE – 150.000,00 kn </a:t>
            </a:r>
          </a:p>
          <a:p>
            <a:pPr marL="0" indent="0">
              <a:buNone/>
            </a:pPr>
            <a:r>
              <a:rPr lang="hr-HR" sz="20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r>
              <a:rPr lang="hr-HR" sz="2000" b="1" u="sng" dirty="0">
                <a:latin typeface="Arial Narrow" panose="020B0606020202030204" pitchFamily="34" charset="0"/>
              </a:rPr>
              <a:t>STRUKTURA RASHODA I IZDATAKA</a:t>
            </a:r>
          </a:p>
          <a:p>
            <a:pPr marL="0" indent="0">
              <a:buNone/>
            </a:pPr>
            <a:r>
              <a:rPr lang="hr-HR" sz="2000" dirty="0">
                <a:latin typeface="Arial Narrow" panose="020B0606020202030204" pitchFamily="34" charset="0"/>
              </a:rPr>
              <a:t>U Proračunu za 2022. godini planiraju se rashodi u iznosu 20.921.800,00 kn:</a:t>
            </a:r>
          </a:p>
          <a:p>
            <a:r>
              <a:rPr lang="hr-HR" sz="2000" dirty="0">
                <a:latin typeface="Arial Narrow" panose="020B0606020202030204" pitchFamily="34" charset="0"/>
              </a:rPr>
              <a:t>RASHODI POSLOVANJA – 13.808.300,00 kn</a:t>
            </a:r>
          </a:p>
          <a:p>
            <a:r>
              <a:rPr lang="hr-HR" sz="2000" dirty="0">
                <a:latin typeface="Arial Narrow" panose="020B0606020202030204" pitchFamily="34" charset="0"/>
              </a:rPr>
              <a:t>RASHODI ZA NABAVU NEFINANCIJSKE IMOVINE – 7.113.500,00 kn 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Razlika višak/manjak: 4.979.300,00 kn</a:t>
            </a:r>
          </a:p>
        </p:txBody>
      </p:sp>
    </p:spTree>
    <p:extLst>
      <p:ext uri="{BB962C8B-B14F-4D97-AF65-F5344CB8AC3E}">
        <p14:creationId xmlns:p14="http://schemas.microsoft.com/office/powerpoint/2010/main" val="304714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4. Prihodi proračuna za 2022.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56" y="1426128"/>
            <a:ext cx="9905999" cy="4846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Prihodi poslovanja Grada Kutjeva dijele se prema vrsti, odnosno ekonomskoj klasifikaciji: </a:t>
            </a:r>
          </a:p>
          <a:p>
            <a:pPr marL="0" indent="0">
              <a:buNone/>
            </a:pPr>
            <a:r>
              <a:rPr lang="hr-HR" sz="1800" b="1" u="sng" dirty="0">
                <a:latin typeface="Arial Narrow" panose="020B0606020202030204" pitchFamily="34" charset="0"/>
              </a:rPr>
              <a:t>PRIHODI POSLOVANJA: 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PRIHODI OD POREZA – 4.453.000,00 kn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POMOĆI IZ INOZEMSTVA I OD SUBJEKATA UNUTAR OPĆE DRŽVE – 16.283.500,00 kn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PRIHODI OD IMOVINE – 2.556.300,00 kn 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PRIHODI OD ADMINISTRATIVNIH PRISTOJBI I PO POSEBNIM PROPISIMA – 2.428.300,00 kn 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OSTALI PRIHODI – 30.000,00 kn</a:t>
            </a:r>
          </a:p>
          <a:p>
            <a:pPr marL="0" indent="0">
              <a:buNone/>
            </a:pPr>
            <a:r>
              <a:rPr lang="hr-HR" sz="1800" b="1" u="sng" dirty="0">
                <a:latin typeface="Arial Narrow" panose="020B0606020202030204" pitchFamily="34" charset="0"/>
              </a:rPr>
              <a:t>PRIHODI OD PRODAJE NEFINANCIJSKE IMOVINE: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PRIHODI OD PRODAJE NEPROIZVEDENE IMOVINE – 80.000,00 kn</a:t>
            </a:r>
          </a:p>
          <a:p>
            <a:pPr marL="0" indent="0">
              <a:buNone/>
            </a:pPr>
            <a:r>
              <a:rPr lang="hr-HR" sz="1800" dirty="0">
                <a:latin typeface="Arial Narrow" panose="020B0606020202030204" pitchFamily="34" charset="0"/>
              </a:rPr>
              <a:t>PRIHODI OD PRODAJE PROIZVEDENE DUGOTRAJNE IMOVINE – 70.000,00 kn</a:t>
            </a:r>
          </a:p>
        </p:txBody>
      </p:sp>
    </p:spTree>
    <p:extLst>
      <p:ext uri="{BB962C8B-B14F-4D97-AF65-F5344CB8AC3E}">
        <p14:creationId xmlns:p14="http://schemas.microsoft.com/office/powerpoint/2010/main" val="72468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8826C-677F-4D0A-A599-D8691B56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84962"/>
            <a:ext cx="9905999" cy="925056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4. Prihodi proračuna za 2022.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7CB8F-6E65-433C-9DD2-DA196039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560" y="1426128"/>
            <a:ext cx="9905999" cy="4846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u="sng" dirty="0">
                <a:latin typeface="Arial Narrow" panose="020B0606020202030204" pitchFamily="34" charset="0"/>
              </a:rPr>
              <a:t>PRIHODI POSLOVANJA: </a:t>
            </a:r>
          </a:p>
          <a:p>
            <a:pPr marL="0" indent="0">
              <a:buNone/>
            </a:pPr>
            <a:endParaRPr lang="hr-HR" sz="1800" b="1" u="sng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373625B-F79C-4D55-B203-1A8F0718C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795075"/>
              </p:ext>
            </p:extLst>
          </p:nvPr>
        </p:nvGraphicFramePr>
        <p:xfrm>
          <a:off x="2241755" y="1711209"/>
          <a:ext cx="8727685" cy="4846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990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339</TotalTime>
  <Words>1991</Words>
  <Application>Microsoft Office PowerPoint</Application>
  <PresentationFormat>Široki zaslon</PresentationFormat>
  <Paragraphs>222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Arial</vt:lpstr>
      <vt:lpstr>Arial Narrow</vt:lpstr>
      <vt:lpstr>Tw Cen MT</vt:lpstr>
      <vt:lpstr>Kružnica</vt:lpstr>
      <vt:lpstr>Proračun grada Kutjeva za 2022. godinu i projekcije za 2023. i 2024.  </vt:lpstr>
      <vt:lpstr>1. Uvodna riječ</vt:lpstr>
      <vt:lpstr>2. Što je proračun?</vt:lpstr>
      <vt:lpstr>2. Što je proračun?</vt:lpstr>
      <vt:lpstr>2. Što je proračun?</vt:lpstr>
      <vt:lpstr>3. Proračun grada kutjeva za 2022. godinu </vt:lpstr>
      <vt:lpstr>3. Proračun grada kutjeva za 2022. godinu </vt:lpstr>
      <vt:lpstr>4. Prihodi proračuna za 2022.</vt:lpstr>
      <vt:lpstr>4. Prihodi proračuna za 2022.</vt:lpstr>
      <vt:lpstr>4. Prihodi proračuna za 2022.</vt:lpstr>
      <vt:lpstr>5. RASHODI PRORAČUNA ZA 2022. - PROGRAMI, PROJEKTI I AKTIVNOSTI </vt:lpstr>
      <vt:lpstr>5. RASHODI PRORAČUNA ZA 2022. - PROGRAMI, PROJEKTI I AKTIVNOSTI </vt:lpstr>
      <vt:lpstr>5. RASHODI PRORAČUNA ZA 2022. - PROGRAMI, PROJEKTI I AKTIVNOSTI </vt:lpstr>
      <vt:lpstr>5. RASHODI PRORAČUNA ZA 2022. - PROGRAMI, PROJEKTI I AKTIVNOSTI </vt:lpstr>
      <vt:lpstr>5. RASHODI PRORAČUNA ZA 2022. - PROGRAMI, PROJEKTI I AKTIVNOSTI </vt:lpstr>
      <vt:lpstr>5. RASHODI PRORAČUNA ZA 2022. - PROGRAMI, PROJEKTI I AKTIVNOSTI </vt:lpstr>
      <vt:lpstr>6. KONTAKTI I KORISNE INFORMACIJE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grada Kutjeva za 2022. godinu i projekcije za 2023. i 2024.  </dc:title>
  <dc:creator>Ana Galić</dc:creator>
  <cp:lastModifiedBy>Ana Galić</cp:lastModifiedBy>
  <cp:revision>10</cp:revision>
  <cp:lastPrinted>2022-02-14T13:36:28Z</cp:lastPrinted>
  <dcterms:created xsi:type="dcterms:W3CDTF">2022-02-14T06:03:58Z</dcterms:created>
  <dcterms:modified xsi:type="dcterms:W3CDTF">2022-02-14T13:38:55Z</dcterms:modified>
</cp:coreProperties>
</file>